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Layouts/slideLayout2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48"/>
  </p:notesMasterIdLst>
  <p:handoutMasterIdLst>
    <p:handoutMasterId r:id="rId49"/>
  </p:handoutMasterIdLst>
  <p:sldIdLst>
    <p:sldId id="355" r:id="rId7"/>
    <p:sldId id="383" r:id="rId8"/>
    <p:sldId id="389" r:id="rId9"/>
    <p:sldId id="385" r:id="rId10"/>
    <p:sldId id="386" r:id="rId11"/>
    <p:sldId id="390" r:id="rId12"/>
    <p:sldId id="387" r:id="rId13"/>
    <p:sldId id="388" r:id="rId14"/>
    <p:sldId id="392" r:id="rId15"/>
    <p:sldId id="393" r:id="rId16"/>
    <p:sldId id="394" r:id="rId17"/>
    <p:sldId id="395" r:id="rId18"/>
    <p:sldId id="396" r:id="rId19"/>
    <p:sldId id="398" r:id="rId20"/>
    <p:sldId id="397" r:id="rId21"/>
    <p:sldId id="399" r:id="rId22"/>
    <p:sldId id="391" r:id="rId23"/>
    <p:sldId id="401" r:id="rId24"/>
    <p:sldId id="403" r:id="rId25"/>
    <p:sldId id="402" r:id="rId26"/>
    <p:sldId id="424" r:id="rId27"/>
    <p:sldId id="405" r:id="rId28"/>
    <p:sldId id="423" r:id="rId29"/>
    <p:sldId id="406" r:id="rId30"/>
    <p:sldId id="407" r:id="rId31"/>
    <p:sldId id="400" r:id="rId32"/>
    <p:sldId id="408" r:id="rId33"/>
    <p:sldId id="409" r:id="rId34"/>
    <p:sldId id="410" r:id="rId35"/>
    <p:sldId id="412" r:id="rId36"/>
    <p:sldId id="411" r:id="rId37"/>
    <p:sldId id="413" r:id="rId38"/>
    <p:sldId id="414" r:id="rId39"/>
    <p:sldId id="415" r:id="rId40"/>
    <p:sldId id="416" r:id="rId41"/>
    <p:sldId id="417" r:id="rId42"/>
    <p:sldId id="418" r:id="rId43"/>
    <p:sldId id="419" r:id="rId44"/>
    <p:sldId id="420" r:id="rId45"/>
    <p:sldId id="422" r:id="rId46"/>
    <p:sldId id="421" r:id="rId47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4" autoAdjust="0"/>
    <p:restoredTop sz="88272" autoAdjust="0"/>
  </p:normalViewPr>
  <p:slideViewPr>
    <p:cSldViewPr snapToGrid="0">
      <p:cViewPr varScale="1">
        <p:scale>
          <a:sx n="112" d="100"/>
          <a:sy n="112" d="100"/>
        </p:scale>
        <p:origin x="75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16/04/2020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16/04/2020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911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Send Box von Chrome, </a:t>
            </a:r>
            <a:r>
              <a:rPr lang="en-US" dirty="0" err="1"/>
              <a:t>bei</a:t>
            </a:r>
            <a:r>
              <a:rPr lang="en-US" dirty="0"/>
              <a:t> Chrome join </a:t>
            </a:r>
            <a:r>
              <a:rPr lang="en-US" dirty="0" err="1"/>
              <a:t>Fehler</a:t>
            </a:r>
            <a:r>
              <a:rPr lang="en-US" dirty="0"/>
              <a:t>!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1053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199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30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317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90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r>
              <a:rPr lang="de-DE" noProof="0" dirty="0"/>
              <a:t/>
            </a: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r>
              <a:rPr lang="de-DE" noProof="0" dirty="0"/>
              <a:t/>
            </a: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675893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47977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94489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64260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23532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3525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14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‹Nr.›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Model-view-controller-architecture_fig7_320249584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1903469"/>
          </a:xfrm>
        </p:spPr>
        <p:txBody>
          <a:bodyPr/>
          <a:lstStyle/>
          <a:p>
            <a:r>
              <a:rPr lang="de-DE" dirty="0"/>
              <a:t>Team: </a:t>
            </a:r>
            <a:r>
              <a:rPr lang="de-DE" dirty="0" err="1"/>
              <a:t>Xlink</a:t>
            </a:r>
            <a:r>
              <a:rPr lang="de-DE" dirty="0"/>
              <a:t> (XL)</a:t>
            </a:r>
          </a:p>
          <a:p>
            <a:r>
              <a:rPr lang="de-DE" dirty="0"/>
              <a:t>Supervisors: Prof. Brüggemann-Klein, </a:t>
            </a:r>
            <a:r>
              <a:rPr lang="de-DE" dirty="0" err="1"/>
              <a:t>P.Ulrich</a:t>
            </a:r>
            <a:endParaRPr lang="de-DE" dirty="0"/>
          </a:p>
          <a:p>
            <a:r>
              <a:rPr lang="de-DE" dirty="0"/>
              <a:t>Technische Universität München</a:t>
            </a:r>
          </a:p>
          <a:p>
            <a:r>
              <a:rPr lang="x-none" dirty="0"/>
              <a:t>1</a:t>
            </a:r>
            <a:r>
              <a:rPr lang="en-US" dirty="0"/>
              <a:t>6.04.2020</a:t>
            </a:r>
            <a:endParaRPr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Bachelor Praktikum – XML Technologien</a:t>
            </a:r>
          </a:p>
        </p:txBody>
      </p:sp>
      <p:pic>
        <p:nvPicPr>
          <p:cNvPr id="5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01" y="3051360"/>
            <a:ext cx="3892489" cy="33974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 - XSLT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Transformiert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XML </a:t>
            </a:r>
            <a:br>
              <a:rPr lang="en-US" dirty="0"/>
            </a:br>
            <a:r>
              <a:rPr lang="en-US" dirty="0" err="1"/>
              <a:t>Dokument</a:t>
            </a:r>
            <a:r>
              <a:rPr lang="en-US" dirty="0"/>
              <a:t>, </a:t>
            </a:r>
            <a:r>
              <a:rPr lang="en-US" dirty="0" err="1"/>
              <a:t>durch</a:t>
            </a:r>
            <a:r>
              <a:rPr lang="en-US" dirty="0"/>
              <a:t> den</a:t>
            </a:r>
            <a:br>
              <a:rPr lang="en-US" dirty="0"/>
            </a:br>
            <a:r>
              <a:rPr lang="en-US" dirty="0" err="1"/>
              <a:t>xsl</a:t>
            </a:r>
            <a:r>
              <a:rPr lang="en-US" dirty="0"/>
              <a:t> </a:t>
            </a:r>
            <a:r>
              <a:rPr lang="en-US" dirty="0" err="1"/>
              <a:t>Prozessor</a:t>
            </a:r>
            <a:r>
              <a:rPr lang="en-US" dirty="0"/>
              <a:t>, in </a:t>
            </a:r>
            <a:r>
              <a:rPr lang="en-US" dirty="0" err="1"/>
              <a:t>ein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Dokument</a:t>
            </a:r>
            <a:r>
              <a:rPr lang="en-US" dirty="0"/>
              <a:t> </a:t>
            </a:r>
            <a:r>
              <a:rPr lang="en-US" dirty="0" err="1"/>
              <a:t>anderen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Formats (</a:t>
            </a:r>
            <a:r>
              <a:rPr lang="en-US" dirty="0" err="1"/>
              <a:t>zB</a:t>
            </a:r>
            <a:r>
              <a:rPr lang="en-US" dirty="0"/>
              <a:t>. HTML)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xmlns="" id="{40DC8C54-90BA-4026-AECA-3DE301D47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596" y="1931720"/>
            <a:ext cx="5849067" cy="389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19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 - SVG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Standardisierte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 err="1"/>
              <a:t>skalierbare</a:t>
            </a:r>
            <a:r>
              <a:rPr lang="en-US" dirty="0"/>
              <a:t> </a:t>
            </a:r>
            <a:r>
              <a:rPr lang="en-US" dirty="0" err="1"/>
              <a:t>Vektorgraphik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134BF6E-E05C-450D-8564-A7902C17D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54" y="2254940"/>
            <a:ext cx="5710256" cy="284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6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 - HTML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Ähnlich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XML, </a:t>
            </a:r>
            <a:r>
              <a:rPr lang="en-US" dirty="0" err="1"/>
              <a:t>jedoch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vordefinierten</a:t>
            </a:r>
            <a:r>
              <a:rPr lang="en-US" dirty="0"/>
              <a:t> Tags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Browser </a:t>
            </a:r>
            <a:r>
              <a:rPr lang="en-US" dirty="0" err="1"/>
              <a:t>können</a:t>
            </a:r>
            <a:r>
              <a:rPr lang="en-US" dirty="0"/>
              <a:t> HTML</a:t>
            </a:r>
            <a:br>
              <a:rPr lang="en-US" dirty="0"/>
            </a:br>
            <a:r>
              <a:rPr lang="en-US" dirty="0" err="1"/>
              <a:t>Texte</a:t>
            </a:r>
            <a:r>
              <a:rPr lang="en-US" dirty="0"/>
              <a:t> </a:t>
            </a:r>
            <a:r>
              <a:rPr lang="en-US" dirty="0" err="1"/>
              <a:t>rendern</a:t>
            </a:r>
            <a:r>
              <a:rPr lang="en-US" dirty="0"/>
              <a:t>, um </a:t>
            </a:r>
            <a:r>
              <a:rPr lang="en-US" dirty="0" err="1"/>
              <a:t>ein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visuelles</a:t>
            </a:r>
            <a:r>
              <a:rPr lang="en-US" dirty="0"/>
              <a:t> Bild </a:t>
            </a:r>
            <a:r>
              <a:rPr lang="en-US" dirty="0" err="1"/>
              <a:t>für</a:t>
            </a:r>
            <a:r>
              <a:rPr lang="en-US" dirty="0"/>
              <a:t> den</a:t>
            </a:r>
            <a:br>
              <a:rPr lang="en-US" dirty="0"/>
            </a:br>
            <a:r>
              <a:rPr lang="en-US" dirty="0"/>
              <a:t>Client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de-DE" dirty="0"/>
              <a:t>kreieren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C4D12180-70ED-4E63-9762-E5474D9EE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978" y="1762188"/>
            <a:ext cx="5975685" cy="410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97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820738"/>
          </a:xfrm>
        </p:spPr>
        <p:txBody>
          <a:bodyPr/>
          <a:lstStyle/>
          <a:p>
            <a:r>
              <a:rPr lang="de-DE" dirty="0"/>
              <a:t>Technologien - </a:t>
            </a:r>
            <a:r>
              <a:rPr lang="de-DE" dirty="0" err="1"/>
              <a:t>DocBook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Dokumentation</a:t>
            </a:r>
            <a:r>
              <a:rPr lang="en-US" dirty="0"/>
              <a:t> des</a:t>
            </a:r>
            <a:br>
              <a:rPr lang="en-US" dirty="0"/>
            </a:br>
            <a:r>
              <a:rPr lang="en-US" dirty="0" err="1"/>
              <a:t>Projekts</a:t>
            </a:r>
            <a:r>
              <a:rPr lang="en-US" dirty="0"/>
              <a:t> </a:t>
            </a:r>
            <a:r>
              <a:rPr lang="en-US" dirty="0" err="1"/>
              <a:t>mittels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DocBook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F5138747-1AB2-49A2-97C0-A5891CD2D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589" y="1861225"/>
            <a:ext cx="6124074" cy="425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22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 - </a:t>
            </a:r>
            <a:r>
              <a:rPr lang="de-DE" dirty="0" err="1"/>
              <a:t>BaseX</a:t>
            </a:r>
            <a:endParaRPr lang="de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XML </a:t>
            </a:r>
            <a:r>
              <a:rPr lang="en-US" dirty="0" err="1"/>
              <a:t>Datenbank</a:t>
            </a:r>
            <a:r>
              <a:rPr lang="en-US" dirty="0"/>
              <a:t> Management System und </a:t>
            </a:r>
            <a:r>
              <a:rPr lang="en-US" dirty="0" err="1"/>
              <a:t>Xquery</a:t>
            </a:r>
            <a:r>
              <a:rPr lang="en-US" dirty="0"/>
              <a:t> </a:t>
            </a:r>
            <a:r>
              <a:rPr lang="en-US" dirty="0" err="1"/>
              <a:t>Prozessor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 Server der </a:t>
            </a:r>
            <a:r>
              <a:rPr lang="en-US" dirty="0" err="1"/>
              <a:t>essenzielle</a:t>
            </a:r>
            <a:r>
              <a:rPr lang="en-US" dirty="0"/>
              <a:t> APIs,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zB</a:t>
            </a:r>
            <a:r>
              <a:rPr lang="en-US" dirty="0"/>
              <a:t>. </a:t>
            </a:r>
            <a:r>
              <a:rPr lang="en-US" dirty="0" err="1"/>
              <a:t>RestXQ</a:t>
            </a:r>
            <a:r>
              <a:rPr lang="en-US" dirty="0"/>
              <a:t> </a:t>
            </a:r>
            <a:r>
              <a:rPr lang="en-US" dirty="0" err="1"/>
              <a:t>anbietet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815E66CE-8B21-48CB-A85E-C72FAD5FE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8" y="3826043"/>
            <a:ext cx="8999621" cy="226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957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 - Maven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Management und Automation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 Client </a:t>
            </a:r>
            <a:r>
              <a:rPr lang="en-US" dirty="0" err="1"/>
              <a:t>Lösung</a:t>
            </a:r>
            <a:r>
              <a:rPr lang="en-US" dirty="0"/>
              <a:t>: Jetty Web Server</a:t>
            </a:r>
            <a:endParaRPr lang="x-non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xmlns="" id="{CC2D40F2-FE42-4CED-9203-E05A63C90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5886"/>
            <a:ext cx="9144000" cy="233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09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Einführung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Technologien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Design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Architektur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Herausforderungen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Entwicklung</a:t>
            </a:r>
            <a:r>
              <a:rPr lang="en-US" dirty="0"/>
              <a:t> und </a:t>
            </a:r>
            <a:r>
              <a:rPr lang="en-US" dirty="0" err="1"/>
              <a:t>Organisation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Demo</a:t>
            </a:r>
            <a:endParaRPr lang="x-none" dirty="0"/>
          </a:p>
          <a:p>
            <a:endParaRPr lang="x-non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298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Design</a:t>
            </a:r>
            <a:endParaRPr lang="de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 smtClean="0"/>
              <a:t>Visuelle</a:t>
            </a:r>
            <a:r>
              <a:rPr lang="en-US" sz="2000" dirty="0" smtClean="0"/>
              <a:t> </a:t>
            </a:r>
            <a:r>
              <a:rPr lang="en-US" sz="2000" dirty="0" err="1" smtClean="0"/>
              <a:t>Elemente</a:t>
            </a:r>
            <a:endParaRPr lang="en-US" sz="2000" dirty="0" smtClean="0"/>
          </a:p>
          <a:p>
            <a:pPr marL="1000125" lvl="4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Tisch</a:t>
            </a:r>
            <a:endParaRPr lang="en-US" sz="1600" dirty="0"/>
          </a:p>
          <a:p>
            <a:pPr marL="1000125" lvl="4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Karten</a:t>
            </a:r>
            <a:endParaRPr lang="en-US" sz="1600" dirty="0" smtClean="0"/>
          </a:p>
          <a:p>
            <a:pPr marL="1000125" lvl="4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Chips</a:t>
            </a:r>
            <a:endParaRPr lang="en-US" sz="1600" dirty="0"/>
          </a:p>
          <a:p>
            <a:pPr marL="1000125" lvl="4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Interaktive</a:t>
            </a:r>
            <a:r>
              <a:rPr lang="en-US" sz="1600" dirty="0" smtClean="0"/>
              <a:t> </a:t>
            </a:r>
            <a:r>
              <a:rPr lang="en-US" sz="1600" dirty="0" err="1" smtClean="0"/>
              <a:t>Spielknöpfe</a:t>
            </a:r>
            <a:endParaRPr lang="en-US" sz="1600" dirty="0" smtClean="0"/>
          </a:p>
          <a:p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 smtClean="0"/>
              <a:t>Spieldesign</a:t>
            </a:r>
            <a:endParaRPr lang="en-US" sz="2000" dirty="0" smtClean="0"/>
          </a:p>
          <a:p>
            <a:pPr marL="1000125" lvl="4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Lobby</a:t>
            </a:r>
            <a:endParaRPr lang="en-US" sz="1600" dirty="0"/>
          </a:p>
          <a:p>
            <a:pPr marL="1000125" lvl="4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Spielmechanik</a:t>
            </a:r>
            <a:endParaRPr lang="en-US" sz="1600" dirty="0"/>
          </a:p>
          <a:p>
            <a:pPr marL="1000125" lvl="4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Spielablauf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x-none" sz="20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151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Desing</a:t>
            </a:r>
            <a:r>
              <a:rPr lang="de-DE" dirty="0"/>
              <a:t> - </a:t>
            </a:r>
            <a:r>
              <a:rPr lang="de-DE" dirty="0" smtClean="0"/>
              <a:t>Tisch</a:t>
            </a:r>
            <a:endParaRPr lang="de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781" y="2030296"/>
            <a:ext cx="6245324" cy="340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17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Desing</a:t>
            </a:r>
            <a:r>
              <a:rPr lang="de-DE" dirty="0"/>
              <a:t> - Karten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Karten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Entitäten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folgenden</a:t>
            </a:r>
            <a:r>
              <a:rPr lang="en-US" dirty="0"/>
              <a:t> </a:t>
            </a:r>
            <a:r>
              <a:rPr lang="en-US" dirty="0" err="1"/>
              <a:t>Elementen</a:t>
            </a:r>
            <a:r>
              <a:rPr lang="en-US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Das Deck </a:t>
            </a:r>
            <a:r>
              <a:rPr lang="en-US" dirty="0" err="1" smtClean="0"/>
              <a:t>besteht</a:t>
            </a:r>
            <a:r>
              <a:rPr lang="en-US" dirty="0" smtClean="0"/>
              <a:t> </a:t>
            </a:r>
            <a:r>
              <a:rPr lang="en-US" dirty="0" err="1" smtClean="0"/>
              <a:t>aus</a:t>
            </a:r>
            <a:r>
              <a:rPr lang="en-US" dirty="0" smtClean="0"/>
              <a:t> 52 </a:t>
            </a:r>
            <a:r>
              <a:rPr lang="en-US" dirty="0" err="1" smtClean="0"/>
              <a:t>verschiedenen</a:t>
            </a:r>
            <a:r>
              <a:rPr lang="en-US" dirty="0" smtClean="0"/>
              <a:t> </a:t>
            </a:r>
            <a:r>
              <a:rPr lang="en-US" dirty="0" err="1" smtClean="0"/>
              <a:t>Karten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Werte</a:t>
            </a:r>
            <a:r>
              <a:rPr lang="en-US" dirty="0" smtClean="0"/>
              <a:t> der </a:t>
            </a:r>
            <a:r>
              <a:rPr lang="en-US" dirty="0" err="1" smtClean="0"/>
              <a:t>verschiedenen</a:t>
            </a:r>
            <a:r>
              <a:rPr lang="en-US" dirty="0" smtClean="0"/>
              <a:t> </a:t>
            </a:r>
            <a:r>
              <a:rPr lang="en-US" dirty="0" err="1" smtClean="0"/>
              <a:t>Karten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Aufbau</a:t>
            </a:r>
            <a:r>
              <a:rPr lang="en-US" dirty="0" smtClean="0"/>
              <a:t> </a:t>
            </a:r>
            <a:r>
              <a:rPr lang="en-US" dirty="0" err="1" smtClean="0"/>
              <a:t>einer</a:t>
            </a:r>
            <a:r>
              <a:rPr lang="en-US" dirty="0" smtClean="0"/>
              <a:t> </a:t>
            </a:r>
            <a:r>
              <a:rPr lang="en-US" dirty="0" err="1" smtClean="0"/>
              <a:t>Spielkarte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Umsetzung</a:t>
            </a:r>
            <a:r>
              <a:rPr lang="en-US" dirty="0" smtClean="0"/>
              <a:t> in SVG</a:t>
            </a:r>
            <a:endParaRPr lang="en-US" dirty="0"/>
          </a:p>
          <a:p>
            <a:pPr lvl="3" indent="0">
              <a:buNone/>
            </a:pP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A picture containing drawing, room&#10;&#10;Description automatically generated">
            <a:extLst>
              <a:ext uri="{FF2B5EF4-FFF2-40B4-BE49-F238E27FC236}">
                <a16:creationId xmlns:a16="http://schemas.microsoft.com/office/drawing/2014/main" xmlns="" id="{C71079A2-1E46-4ED0-85EA-65839624F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666" y="4055424"/>
            <a:ext cx="1282305" cy="1874607"/>
          </a:xfrm>
          <a:prstGeom prst="rect">
            <a:avLst/>
          </a:prstGeom>
        </p:spPr>
      </p:pic>
      <p:pic>
        <p:nvPicPr>
          <p:cNvPr id="12" name="Picture 11" descr="A picture containing holding, woman, player&#10;&#10;Description automatically generated">
            <a:extLst>
              <a:ext uri="{FF2B5EF4-FFF2-40B4-BE49-F238E27FC236}">
                <a16:creationId xmlns:a16="http://schemas.microsoft.com/office/drawing/2014/main" xmlns="" id="{46DC4925-09DA-4557-A5C7-713502FA5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14" y="2148590"/>
            <a:ext cx="3230802" cy="150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54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Einführung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Technologien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Architektur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Herausforderungen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Entwicklung</a:t>
            </a:r>
            <a:r>
              <a:rPr lang="en-US" dirty="0"/>
              <a:t> und </a:t>
            </a:r>
            <a:r>
              <a:rPr lang="en-US" dirty="0" err="1"/>
              <a:t>Organisation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Demo</a:t>
            </a:r>
            <a:endParaRPr lang="x-none" dirty="0"/>
          </a:p>
          <a:p>
            <a:endParaRPr lang="x-non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758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Desing</a:t>
            </a:r>
            <a:r>
              <a:rPr lang="de-DE" dirty="0"/>
              <a:t> - Chips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Aufbau</a:t>
            </a:r>
            <a:r>
              <a:rPr lang="en-US" dirty="0">
                <a:sym typeface="Wingdings" panose="05000000000000000000" pitchFamily="2" charset="2"/>
              </a:rPr>
              <a:t> der Chips </a:t>
            </a:r>
          </a:p>
          <a:p>
            <a:pPr marL="703263" lvl="2" indent="-342900">
              <a:buFont typeface="+mj-lt"/>
              <a:buAutoNum type="arabicPeriod"/>
            </a:pPr>
            <a:r>
              <a:rPr lang="en-US" dirty="0" err="1"/>
              <a:t>Einfacher</a:t>
            </a:r>
            <a:r>
              <a:rPr lang="en-US" dirty="0"/>
              <a:t> </a:t>
            </a:r>
            <a:r>
              <a:rPr lang="en-US" dirty="0" err="1"/>
              <a:t>Kreis</a:t>
            </a:r>
            <a:r>
              <a:rPr lang="en-US" dirty="0"/>
              <a:t> </a:t>
            </a:r>
          </a:p>
          <a:p>
            <a:pPr marL="703263" lvl="2" indent="-342900">
              <a:buFont typeface="+mj-lt"/>
              <a:buAutoNum type="arabicPeriod"/>
            </a:pPr>
            <a:r>
              <a:rPr lang="en-US" dirty="0" err="1"/>
              <a:t>Randmuster</a:t>
            </a:r>
            <a:r>
              <a:rPr lang="en-US" dirty="0"/>
              <a:t> (</a:t>
            </a:r>
            <a:r>
              <a:rPr lang="en-US" dirty="0" err="1"/>
              <a:t>mittels</a:t>
            </a:r>
            <a:r>
              <a:rPr lang="en-US" dirty="0"/>
              <a:t> “path”)</a:t>
            </a:r>
          </a:p>
          <a:p>
            <a:pPr marL="703263" lvl="2" indent="-342900">
              <a:buFont typeface="+mj-lt"/>
              <a:buAutoNum type="arabicPeriod"/>
            </a:pPr>
            <a:r>
              <a:rPr lang="en-US" dirty="0" err="1"/>
              <a:t>Jeder</a:t>
            </a:r>
            <a:r>
              <a:rPr lang="en-US" dirty="0"/>
              <a:t> Chip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Farbe</a:t>
            </a:r>
            <a:r>
              <a:rPr lang="en-US" dirty="0"/>
              <a:t> X </a:t>
            </a:r>
            <a:r>
              <a:rPr lang="en-US" dirty="0" err="1"/>
              <a:t>erhält</a:t>
            </a:r>
            <a:r>
              <a:rPr lang="en-US" dirty="0"/>
              <a:t> </a:t>
            </a:r>
            <a:r>
              <a:rPr lang="en-US" dirty="0" err="1"/>
              <a:t>eigene</a:t>
            </a:r>
            <a:r>
              <a:rPr lang="en-US" dirty="0"/>
              <a:t> Definition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 smtClean="0"/>
              <a:t>einzelner</a:t>
            </a:r>
            <a:r>
              <a:rPr lang="en-US" dirty="0" smtClean="0"/>
              <a:t> </a:t>
            </a:r>
            <a:r>
              <a:rPr lang="en-US" dirty="0"/>
              <a:t>Chip, in dem die </a:t>
            </a:r>
            <a:r>
              <a:rPr lang="en-US" dirty="0" err="1"/>
              <a:t>Höhe</a:t>
            </a:r>
            <a:r>
              <a:rPr lang="en-US" dirty="0"/>
              <a:t> des </a:t>
            </a:r>
            <a:r>
              <a:rPr lang="en-US" dirty="0" err="1"/>
              <a:t>Einsatzes</a:t>
            </a:r>
            <a:r>
              <a:rPr lang="en-US" dirty="0"/>
              <a:t> </a:t>
            </a:r>
            <a:r>
              <a:rPr lang="en-US" dirty="0" err="1"/>
              <a:t>vermerkt</a:t>
            </a:r>
            <a:r>
              <a:rPr lang="en-US" dirty="0"/>
              <a:t> </a:t>
            </a:r>
            <a:r>
              <a:rPr lang="en-US" dirty="0" err="1"/>
              <a:t>ist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Dynamische</a:t>
            </a:r>
            <a:r>
              <a:rPr lang="en-US" dirty="0" smtClean="0"/>
              <a:t> </a:t>
            </a:r>
            <a:r>
              <a:rPr lang="en-US" dirty="0" err="1" smtClean="0"/>
              <a:t>Farbanpassung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D2BE100-6F1E-4928-AA66-F110A85E2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86535" y="4055424"/>
            <a:ext cx="223837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800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>
            <a:extLst>
              <a:ext uri="{FF2B5EF4-FFF2-40B4-BE49-F238E27FC236}">
                <a16:creationId xmlns:a16="http://schemas.microsoft.com/office/drawing/2014/main" xmlns="" id="{20B3CA43-D192-4217-8D0A-EA6C38596C3C}"/>
              </a:ext>
            </a:extLst>
          </p:cNvPr>
          <p:cNvSpPr txBox="1">
            <a:spLocks/>
          </p:cNvSpPr>
          <p:nvPr/>
        </p:nvSpPr>
        <p:spPr>
          <a:xfrm>
            <a:off x="506664" y="1886840"/>
            <a:ext cx="8508999" cy="4586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ym typeface="Wingdings" panose="05000000000000000000" pitchFamily="2" charset="2"/>
              </a:rPr>
              <a:t>Ermöglichen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es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dem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Spieler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mit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dem</a:t>
            </a:r>
            <a:r>
              <a:rPr lang="en-US" dirty="0" smtClean="0">
                <a:sym typeface="Wingdings" panose="05000000000000000000" pitchFamily="2" charset="2"/>
              </a:rPr>
              <a:t> Spiel </a:t>
            </a:r>
            <a:r>
              <a:rPr lang="en-US" dirty="0" err="1" smtClean="0">
                <a:sym typeface="Wingdings" panose="05000000000000000000" pitchFamily="2" charset="2"/>
              </a:rPr>
              <a:t>zu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interagieren</a:t>
            </a:r>
            <a:endParaRPr lang="en-US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ym typeface="Wingdings" panose="05000000000000000000" pitchFamily="2" charset="2"/>
              </a:rPr>
              <a:t>Schlicht</a:t>
            </a:r>
            <a:r>
              <a:rPr lang="en-US" dirty="0" smtClean="0">
                <a:sym typeface="Wingdings" panose="05000000000000000000" pitchFamily="2" charset="2"/>
              </a:rPr>
              <a:t> und </a:t>
            </a:r>
            <a:r>
              <a:rPr lang="en-US" dirty="0" err="1" smtClean="0">
                <a:sym typeface="Wingdings" panose="05000000000000000000" pitchFamily="2" charset="2"/>
              </a:rPr>
              <a:t>leicht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verständlich</a:t>
            </a:r>
            <a:endParaRPr lang="en-US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ym typeface="Wingdings" panose="05000000000000000000" pitchFamily="2" charset="2"/>
              </a:rPr>
              <a:t>Individuell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gestaltet</a:t>
            </a:r>
            <a:endParaRPr lang="en-US" dirty="0" smtClean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Desing</a:t>
            </a:r>
            <a:r>
              <a:rPr lang="de-DE" dirty="0"/>
              <a:t> - </a:t>
            </a:r>
            <a:r>
              <a:rPr lang="de-DE" dirty="0" smtClean="0"/>
              <a:t>Spielknöpfe</a:t>
            </a: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709" y="4225539"/>
            <a:ext cx="1612693" cy="177002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314" y="4731995"/>
            <a:ext cx="2476846" cy="1314633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432" y="3400969"/>
            <a:ext cx="3495804" cy="114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401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– Spieldesign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Lobby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Startpunkt</a:t>
            </a:r>
            <a:r>
              <a:rPr lang="en-US" sz="1800" dirty="0"/>
              <a:t> </a:t>
            </a:r>
            <a:r>
              <a:rPr lang="en-US" sz="1800" dirty="0" err="1"/>
              <a:t>eines</a:t>
            </a:r>
            <a:r>
              <a:rPr lang="en-US" sz="1800" dirty="0"/>
              <a:t> </a:t>
            </a:r>
            <a:r>
              <a:rPr lang="en-US" sz="1800" dirty="0" err="1"/>
              <a:t>jeden</a:t>
            </a:r>
            <a:r>
              <a:rPr lang="en-US" sz="1800" dirty="0"/>
              <a:t> </a:t>
            </a:r>
            <a:r>
              <a:rPr lang="en-US" sz="1800" dirty="0" err="1"/>
              <a:t>Spielers</a:t>
            </a:r>
            <a:endParaRPr lang="en-US" sz="1800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Liste</a:t>
            </a:r>
            <a:r>
              <a:rPr lang="en-US" sz="1800" dirty="0"/>
              <a:t> von </a:t>
            </a:r>
            <a:r>
              <a:rPr lang="en-US" sz="1800" dirty="0" err="1"/>
              <a:t>allen</a:t>
            </a:r>
            <a:r>
              <a:rPr lang="en-US" sz="1800" dirty="0"/>
              <a:t> </a:t>
            </a:r>
            <a:r>
              <a:rPr lang="en-US" sz="1800" dirty="0" err="1"/>
              <a:t>Spielen</a:t>
            </a:r>
            <a:r>
              <a:rPr lang="en-US" sz="1800" dirty="0"/>
              <a:t>, </a:t>
            </a:r>
            <a:r>
              <a:rPr lang="en-US" sz="1800" dirty="0" err="1"/>
              <a:t>verfügbar</a:t>
            </a:r>
            <a:r>
              <a:rPr lang="en-US" sz="1800" dirty="0"/>
              <a:t> und </a:t>
            </a:r>
            <a:r>
              <a:rPr lang="en-US" sz="1800" dirty="0" err="1"/>
              <a:t>nicht</a:t>
            </a:r>
            <a:r>
              <a:rPr lang="en-US" sz="1800" dirty="0"/>
              <a:t> </a:t>
            </a:r>
            <a:r>
              <a:rPr lang="en-US" sz="1800" dirty="0" err="1"/>
              <a:t>verfügbar</a:t>
            </a:r>
            <a:endParaRPr lang="en-US" sz="1800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sz="1800" dirty="0"/>
              <a:t>Spiel </a:t>
            </a:r>
            <a:r>
              <a:rPr lang="en-US" sz="1800" dirty="0" err="1"/>
              <a:t>erstellen</a:t>
            </a:r>
            <a:r>
              <a:rPr lang="en-US" sz="1800" dirty="0"/>
              <a:t> </a:t>
            </a:r>
            <a:r>
              <a:rPr lang="en-US" sz="1800" dirty="0" err="1"/>
              <a:t>oder</a:t>
            </a:r>
            <a:r>
              <a:rPr lang="en-US" sz="1800" dirty="0"/>
              <a:t> </a:t>
            </a:r>
            <a:r>
              <a:rPr lang="en-US" sz="1800" dirty="0" err="1"/>
              <a:t>beitreten</a:t>
            </a:r>
            <a:endParaRPr lang="en-US" sz="1800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037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– Spieldesign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823913" lvl="3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Spielmechanik</a:t>
            </a:r>
            <a:r>
              <a:rPr lang="en-US" sz="2000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/>
              <a:t>Spielablauf</a:t>
            </a:r>
            <a:r>
              <a:rPr lang="en-US" dirty="0"/>
              <a:t> </a:t>
            </a:r>
            <a:r>
              <a:rPr lang="en-US" dirty="0" err="1"/>
              <a:t>besteht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</a:t>
            </a:r>
            <a:r>
              <a:rPr lang="en-US" dirty="0" err="1"/>
              <a:t>sogenannten</a:t>
            </a:r>
            <a:r>
              <a:rPr lang="en-US" dirty="0"/>
              <a:t> “states</a:t>
            </a:r>
            <a:r>
              <a:rPr lang="en-US" dirty="0" smtClean="0"/>
              <a:t>”</a:t>
            </a:r>
            <a:endParaRPr lang="en-US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 smtClean="0"/>
              <a:t>Durchlauf</a:t>
            </a:r>
            <a:r>
              <a:rPr lang="en-US" dirty="0" smtClean="0"/>
              <a:t> </a:t>
            </a:r>
            <a:r>
              <a:rPr lang="en-US" dirty="0"/>
              <a:t>von ready bis continue </a:t>
            </a:r>
            <a:r>
              <a:rPr lang="en-US" dirty="0" err="1"/>
              <a:t>bezeichnen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 smtClean="0"/>
              <a:t>Runde</a:t>
            </a:r>
            <a:endParaRPr lang="en-US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/>
              <a:t>1-5 </a:t>
            </a:r>
            <a:r>
              <a:rPr lang="en-US" dirty="0" err="1"/>
              <a:t>Spieler</a:t>
            </a:r>
            <a:endParaRPr lang="en-US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/>
              <a:t>Jeder</a:t>
            </a:r>
            <a:r>
              <a:rPr lang="en-US" dirty="0"/>
              <a:t> </a:t>
            </a:r>
            <a:r>
              <a:rPr lang="en-US" dirty="0" err="1"/>
              <a:t>Spieler</a:t>
            </a:r>
            <a:r>
              <a:rPr lang="en-US" dirty="0"/>
              <a:t> muss auf den Zug des </a:t>
            </a:r>
            <a:r>
              <a:rPr lang="en-US" dirty="0" err="1"/>
              <a:t>anderen</a:t>
            </a:r>
            <a:r>
              <a:rPr lang="en-US" dirty="0"/>
              <a:t> </a:t>
            </a:r>
            <a:r>
              <a:rPr lang="en-US" dirty="0" err="1"/>
              <a:t>warten</a:t>
            </a:r>
            <a:r>
              <a:rPr lang="en-US" dirty="0"/>
              <a:t> (“</a:t>
            </a:r>
            <a:r>
              <a:rPr lang="en-US" dirty="0" err="1"/>
              <a:t>activePlayer</a:t>
            </a:r>
            <a:r>
              <a:rPr lang="en-US" dirty="0"/>
              <a:t>”)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ym typeface="Wingdings" panose="05000000000000000000" pitchFamily="2" charset="2"/>
              </a:rPr>
              <a:t>Spielbeitritt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nur</a:t>
            </a:r>
            <a:r>
              <a:rPr lang="en-US" dirty="0">
                <a:sym typeface="Wingdings" panose="05000000000000000000" pitchFamily="2" charset="2"/>
              </a:rPr>
              <a:t> in </a:t>
            </a:r>
            <a:r>
              <a:rPr lang="en-US" dirty="0" err="1" smtClean="0">
                <a:sym typeface="Wingdings" panose="05000000000000000000" pitchFamily="2" charset="2"/>
              </a:rPr>
              <a:t>während</a:t>
            </a:r>
            <a:r>
              <a:rPr lang="en-US" dirty="0" smtClean="0">
                <a:sym typeface="Wingdings" panose="05000000000000000000" pitchFamily="2" charset="2"/>
              </a:rPr>
              <a:t> der </a:t>
            </a:r>
            <a:r>
              <a:rPr lang="en-US" dirty="0">
                <a:sym typeface="Wingdings" panose="05000000000000000000" pitchFamily="2" charset="2"/>
              </a:rPr>
              <a:t>“Ready Phase</a:t>
            </a:r>
            <a:r>
              <a:rPr lang="en-US" dirty="0" smtClean="0">
                <a:sym typeface="Wingdings" panose="05000000000000000000" pitchFamily="2" charset="2"/>
              </a:rPr>
              <a:t>” </a:t>
            </a:r>
            <a:r>
              <a:rPr lang="en-US" dirty="0" err="1" smtClean="0">
                <a:sym typeface="Wingdings" panose="05000000000000000000" pitchFamily="2" charset="2"/>
              </a:rPr>
              <a:t>möglich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7854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– Spieldesign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 smtClean="0"/>
              <a:t>Spielablauf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sz="1600" dirty="0"/>
              <a:t>Start: 10.000 </a:t>
            </a:r>
            <a:r>
              <a:rPr lang="en-US" sz="1600" dirty="0" err="1"/>
              <a:t>Kontostand</a:t>
            </a:r>
            <a:endParaRPr lang="en-US" sz="1600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Ziel</a:t>
            </a:r>
            <a:r>
              <a:rPr lang="en-US" sz="1600" dirty="0"/>
              <a:t>: </a:t>
            </a:r>
            <a:r>
              <a:rPr lang="en-US" sz="1600" dirty="0" err="1"/>
              <a:t>Kontostand</a:t>
            </a:r>
            <a:r>
              <a:rPr lang="en-US" sz="1600" dirty="0"/>
              <a:t> </a:t>
            </a:r>
            <a:r>
              <a:rPr lang="en-US" sz="1600" dirty="0" err="1" smtClean="0"/>
              <a:t>maximieren</a:t>
            </a:r>
            <a:endParaRPr lang="en-US" sz="1600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Spieler</a:t>
            </a:r>
            <a:r>
              <a:rPr lang="en-US" sz="1600" dirty="0"/>
              <a:t>, </a:t>
            </a:r>
            <a:r>
              <a:rPr lang="en-US" sz="1600" dirty="0" err="1"/>
              <a:t>deren</a:t>
            </a:r>
            <a:r>
              <a:rPr lang="en-US" sz="1600" dirty="0"/>
              <a:t> </a:t>
            </a:r>
            <a:r>
              <a:rPr lang="en-US" sz="1600" dirty="0" err="1"/>
              <a:t>Kontostand</a:t>
            </a:r>
            <a:r>
              <a:rPr lang="en-US" sz="1600" dirty="0"/>
              <a:t> </a:t>
            </a:r>
            <a:r>
              <a:rPr lang="en-US" sz="1600" dirty="0" err="1"/>
              <a:t>nicht</a:t>
            </a:r>
            <a:r>
              <a:rPr lang="en-US" sz="1600" dirty="0"/>
              <a:t> </a:t>
            </a:r>
            <a:r>
              <a:rPr lang="en-US" sz="1600" dirty="0" err="1" smtClean="0"/>
              <a:t>ausreicht</a:t>
            </a:r>
            <a:r>
              <a:rPr lang="en-US" sz="1600" dirty="0" smtClean="0"/>
              <a:t>, um den </a:t>
            </a:r>
            <a:r>
              <a:rPr lang="en-US" sz="1600" dirty="0" err="1"/>
              <a:t>minimalen</a:t>
            </a:r>
            <a:r>
              <a:rPr lang="en-US" sz="1600" dirty="0"/>
              <a:t> </a:t>
            </a:r>
            <a:r>
              <a:rPr lang="en-US" sz="1600" dirty="0" err="1"/>
              <a:t>Einsatz</a:t>
            </a:r>
            <a:r>
              <a:rPr lang="en-US" sz="1600" dirty="0"/>
              <a:t> </a:t>
            </a:r>
            <a:r>
              <a:rPr lang="en-US" sz="1600" dirty="0" err="1"/>
              <a:t>zu</a:t>
            </a:r>
            <a:r>
              <a:rPr lang="en-US" sz="1600" dirty="0"/>
              <a:t> </a:t>
            </a:r>
            <a:r>
              <a:rPr lang="en-US" sz="1600" dirty="0" err="1"/>
              <a:t>zahlen</a:t>
            </a:r>
            <a:r>
              <a:rPr lang="en-US" sz="1600" dirty="0"/>
              <a:t>,</a:t>
            </a:r>
            <a:br>
              <a:rPr lang="en-US" sz="1600" dirty="0"/>
            </a:br>
            <a:r>
              <a:rPr lang="en-US" sz="1600" dirty="0" err="1"/>
              <a:t>werden</a:t>
            </a:r>
            <a:r>
              <a:rPr lang="en-US" sz="1600" dirty="0"/>
              <a:t> </a:t>
            </a:r>
            <a:r>
              <a:rPr lang="en-US" sz="1600" dirty="0" err="1"/>
              <a:t>automatisch</a:t>
            </a:r>
            <a:r>
              <a:rPr lang="en-US" sz="1600" dirty="0"/>
              <a:t> </a:t>
            </a:r>
            <a:r>
              <a:rPr lang="en-US" sz="1600" dirty="0" err="1"/>
              <a:t>gelöscht</a:t>
            </a:r>
            <a:endParaRPr lang="en-US" sz="16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65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– Spieldesign Rundenablauf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xmlns="" id="{EE0F07DF-9105-480C-8C21-68C1469DF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21" y="1669622"/>
            <a:ext cx="6593634" cy="467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17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Einführung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Technologien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Architektur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Herausforderungen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Entwicklung</a:t>
            </a:r>
            <a:r>
              <a:rPr lang="en-US" dirty="0"/>
              <a:t> und </a:t>
            </a:r>
            <a:r>
              <a:rPr lang="en-US" dirty="0" err="1"/>
              <a:t>Organisation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Demo</a:t>
            </a:r>
            <a:endParaRPr lang="x-none" dirty="0"/>
          </a:p>
          <a:p>
            <a:endParaRPr lang="x-non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215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 View Controller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26" name="Picture 2" descr="Model-view-controller architecture">
            <a:extLst>
              <a:ext uri="{FF2B5EF4-FFF2-40B4-BE49-F238E27FC236}">
                <a16:creationId xmlns:a16="http://schemas.microsoft.com/office/drawing/2014/main" xmlns="" id="{2358124C-C0B1-48C0-B3C7-E72841628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632" y="1616566"/>
            <a:ext cx="4932947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046C7C5-0A57-40C1-ABDB-B1EE8C4DEA97}"/>
              </a:ext>
            </a:extLst>
          </p:cNvPr>
          <p:cNvSpPr/>
          <p:nvPr/>
        </p:nvSpPr>
        <p:spPr>
          <a:xfrm>
            <a:off x="72190" y="6055854"/>
            <a:ext cx="946484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https://www.researchgate.net/figure/Model-view-controller-architecture_fig7_320249584</a:t>
            </a:r>
            <a:endParaRPr lang="x-none" sz="1100" dirty="0"/>
          </a:p>
        </p:txBody>
      </p:sp>
    </p:spTree>
    <p:extLst>
      <p:ext uri="{BB962C8B-B14F-4D97-AF65-F5344CB8AC3E}">
        <p14:creationId xmlns:p14="http://schemas.microsoft.com/office/powerpoint/2010/main" val="2725659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xmlns="" id="{A6BCC77F-E176-4B96-AAD8-9D0284DC35A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19090" y="1845170"/>
            <a:ext cx="4180910" cy="368230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RestXQ</a:t>
            </a:r>
            <a:r>
              <a:rPr lang="en-US" dirty="0"/>
              <a:t> API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Xquery</a:t>
            </a:r>
            <a:r>
              <a:rPr lang="en-US" sz="1600" dirty="0"/>
              <a:t> </a:t>
            </a:r>
            <a:r>
              <a:rPr lang="en-US" sz="1600" dirty="0" err="1"/>
              <a:t>als</a:t>
            </a:r>
            <a:r>
              <a:rPr lang="en-US" sz="1600" dirty="0"/>
              <a:t> </a:t>
            </a:r>
            <a:r>
              <a:rPr lang="en-US" sz="1600" dirty="0" err="1"/>
              <a:t>serverseitige</a:t>
            </a:r>
            <a:r>
              <a:rPr lang="en-US" sz="1600" dirty="0"/>
              <a:t> </a:t>
            </a:r>
            <a:r>
              <a:rPr lang="en-US" sz="1600" dirty="0" err="1"/>
              <a:t>Sprache</a:t>
            </a:r>
            <a:r>
              <a:rPr lang="en-US" sz="1600" dirty="0"/>
              <a:t> </a:t>
            </a:r>
            <a:r>
              <a:rPr lang="en-US" sz="1600" dirty="0" err="1"/>
              <a:t>für</a:t>
            </a:r>
            <a:r>
              <a:rPr lang="en-US" sz="1600" dirty="0"/>
              <a:t> </a:t>
            </a:r>
            <a:r>
              <a:rPr lang="en-US" sz="1600" dirty="0" err="1"/>
              <a:t>Verarbeitung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>
                <a:sym typeface="Wingdings" panose="05000000000000000000" pitchFamily="2" charset="2"/>
              </a:rPr>
              <a:t></a:t>
            </a:r>
            <a:r>
              <a:rPr lang="en-US" sz="1600" dirty="0"/>
              <a:t> </a:t>
            </a:r>
            <a:r>
              <a:rPr lang="en-US" sz="1600" dirty="0" err="1"/>
              <a:t>mappen</a:t>
            </a:r>
            <a:r>
              <a:rPr lang="en-US" sz="1600" dirty="0"/>
              <a:t> von Client HTTP Request </a:t>
            </a:r>
            <a:r>
              <a:rPr lang="en-US" sz="1600" dirty="0" err="1"/>
              <a:t>zu</a:t>
            </a:r>
            <a:r>
              <a:rPr lang="en-US" sz="1600" dirty="0"/>
              <a:t> </a:t>
            </a:r>
            <a:r>
              <a:rPr lang="en-US" sz="1600" dirty="0" err="1"/>
              <a:t>Xquery</a:t>
            </a:r>
            <a:r>
              <a:rPr lang="en-US" sz="1600" dirty="0"/>
              <a:t> </a:t>
            </a:r>
            <a:r>
              <a:rPr lang="en-US" sz="1600" dirty="0" err="1"/>
              <a:t>Funktionen</a:t>
            </a:r>
            <a:endParaRPr lang="en-US" sz="1600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sz="1600" dirty="0"/>
              <a:t>Annotation </a:t>
            </a:r>
            <a:r>
              <a:rPr lang="en-US" sz="1600" dirty="0" err="1"/>
              <a:t>über</a:t>
            </a:r>
            <a:r>
              <a:rPr lang="en-US" sz="1600" dirty="0"/>
              <a:t> %</a:t>
            </a:r>
            <a:r>
              <a:rPr lang="en-US" sz="1600" dirty="0" err="1"/>
              <a:t>rest:GET</a:t>
            </a:r>
            <a:r>
              <a:rPr lang="en-US" sz="1600" dirty="0"/>
              <a:t> (</a:t>
            </a:r>
            <a:r>
              <a:rPr lang="en-US" sz="1600" dirty="0" err="1"/>
              <a:t>oder</a:t>
            </a:r>
            <a:r>
              <a:rPr lang="en-US" sz="1600" dirty="0"/>
              <a:t> POST) und %</a:t>
            </a:r>
            <a:r>
              <a:rPr lang="en-US" sz="1600" dirty="0" err="1"/>
              <a:t>rest:path</a:t>
            </a:r>
            <a:r>
              <a:rPr lang="en-US" sz="1600" dirty="0"/>
              <a:t>(“</a:t>
            </a:r>
            <a:r>
              <a:rPr lang="en-US" sz="1600" dirty="0" err="1"/>
              <a:t>Url</a:t>
            </a:r>
            <a:r>
              <a:rPr lang="en-US" sz="1600" dirty="0"/>
              <a:t>”)</a:t>
            </a:r>
            <a:endParaRPr lang="x-none" sz="1600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sz="1600" dirty="0"/>
              <a:t>Problem: </a:t>
            </a:r>
            <a:r>
              <a:rPr lang="en-US" sz="1600" dirty="0" err="1"/>
              <a:t>Viele</a:t>
            </a:r>
            <a:r>
              <a:rPr lang="en-US" sz="1600" dirty="0"/>
              <a:t> </a:t>
            </a:r>
            <a:r>
              <a:rPr lang="en-US" sz="1600" dirty="0" err="1"/>
              <a:t>Funktion</a:t>
            </a:r>
            <a:r>
              <a:rPr lang="en-US" sz="1600" dirty="0"/>
              <a:t> </a:t>
            </a:r>
            <a:r>
              <a:rPr lang="en-US" sz="1600" dirty="0" err="1"/>
              <a:t>benötigen</a:t>
            </a:r>
            <a:r>
              <a:rPr lang="en-US" sz="1600" dirty="0"/>
              <a:t> Parameter </a:t>
            </a:r>
            <a:r>
              <a:rPr lang="en-US" sz="1600" dirty="0" err="1"/>
              <a:t>wie</a:t>
            </a:r>
            <a:r>
              <a:rPr lang="en-US" sz="1600" dirty="0"/>
              <a:t> “</a:t>
            </a:r>
            <a:r>
              <a:rPr lang="en-US" sz="1600" dirty="0" err="1"/>
              <a:t>gameID</a:t>
            </a:r>
            <a:r>
              <a:rPr lang="en-US" sz="1600" dirty="0"/>
              <a:t>” </a:t>
            </a:r>
            <a:br>
              <a:rPr lang="en-US" sz="1600" dirty="0"/>
            </a:br>
            <a:r>
              <a:rPr lang="en-US" sz="1600" dirty="0" err="1"/>
              <a:t>Lösung</a:t>
            </a:r>
            <a:r>
              <a:rPr lang="en-US" sz="1600" dirty="0"/>
              <a:t>: </a:t>
            </a:r>
            <a:r>
              <a:rPr lang="en-US" sz="1600" dirty="0" err="1"/>
              <a:t>Pfad</a:t>
            </a:r>
            <a:r>
              <a:rPr lang="en-US" sz="1600" dirty="0"/>
              <a:t> </a:t>
            </a:r>
            <a:r>
              <a:rPr lang="en-US" sz="1600" dirty="0" err="1"/>
              <a:t>parametrisieren</a:t>
            </a:r>
            <a:endParaRPr lang="en-US" sz="1600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19" name="Content Placeholder 18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8E08BEFE-B5DD-44DD-8FEA-393AB34AACA2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2"/>
          <a:stretch>
            <a:fillRect/>
          </a:stretch>
        </p:blipFill>
        <p:spPr>
          <a:xfrm>
            <a:off x="4707857" y="1917221"/>
            <a:ext cx="4134154" cy="1366342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Client – Server Architektur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1" name="Picture 20" descr="A picture containing food&#10;&#10;Description automatically generated">
            <a:extLst>
              <a:ext uri="{FF2B5EF4-FFF2-40B4-BE49-F238E27FC236}">
                <a16:creationId xmlns:a16="http://schemas.microsoft.com/office/drawing/2014/main" xmlns="" id="{1BFD4763-2300-4DF7-A114-B61666451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756" y="3429000"/>
            <a:ext cx="4134154" cy="128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94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Klassendiagramm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A8F46C9F-749C-409C-8322-E931052C0A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5109" y="1617234"/>
            <a:ext cx="6673779" cy="4699000"/>
          </a:xfrm>
        </p:spPr>
      </p:pic>
    </p:spTree>
    <p:extLst>
      <p:ext uri="{BB962C8B-B14F-4D97-AF65-F5344CB8AC3E}">
        <p14:creationId xmlns:p14="http://schemas.microsoft.com/office/powerpoint/2010/main" val="1560511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Einführung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Technologien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Architektur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Testing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Herausforderungen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Entwicklung</a:t>
            </a:r>
            <a:r>
              <a:rPr lang="en-US" dirty="0"/>
              <a:t> und </a:t>
            </a:r>
            <a:r>
              <a:rPr lang="en-US" dirty="0" err="1"/>
              <a:t>Organisation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Demo</a:t>
            </a:r>
            <a:endParaRPr lang="x-none" dirty="0"/>
          </a:p>
          <a:p>
            <a:endParaRPr lang="x-non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6492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Module - Controller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Kontrolliert</a:t>
            </a:r>
            <a:r>
              <a:rPr lang="en-US" sz="1800" dirty="0"/>
              <a:t> den </a:t>
            </a:r>
            <a:r>
              <a:rPr lang="en-US" sz="1800" dirty="0" err="1"/>
              <a:t>Fluss</a:t>
            </a:r>
            <a:r>
              <a:rPr lang="en-US" sz="1800" dirty="0"/>
              <a:t> der </a:t>
            </a:r>
            <a:r>
              <a:rPr lang="en-US" sz="1800" dirty="0" err="1"/>
              <a:t>Applikation</a:t>
            </a:r>
            <a:r>
              <a:rPr lang="en-US" sz="1800" dirty="0"/>
              <a:t> </a:t>
            </a:r>
            <a:r>
              <a:rPr lang="en-US" sz="1800" dirty="0" err="1"/>
              <a:t>durch</a:t>
            </a:r>
            <a:r>
              <a:rPr lang="en-US" sz="1800" dirty="0"/>
              <a:t> </a:t>
            </a:r>
            <a:r>
              <a:rPr lang="en-US" sz="1800" dirty="0" err="1"/>
              <a:t>senden</a:t>
            </a:r>
            <a:r>
              <a:rPr lang="en-US" sz="1800" dirty="0"/>
              <a:t>/</a:t>
            </a:r>
            <a:r>
              <a:rPr lang="en-US" sz="1800" dirty="0" err="1"/>
              <a:t>erhalten</a:t>
            </a:r>
            <a:r>
              <a:rPr lang="en-US" sz="1800" dirty="0"/>
              <a:t> von REST Request/Responses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Jede</a:t>
            </a:r>
            <a:r>
              <a:rPr lang="en-US" sz="1800" dirty="0"/>
              <a:t> </a:t>
            </a:r>
            <a:r>
              <a:rPr lang="en-US" sz="1800" dirty="0" err="1"/>
              <a:t>Funktion</a:t>
            </a:r>
            <a:r>
              <a:rPr lang="en-US" sz="1800" dirty="0"/>
              <a:t> </a:t>
            </a:r>
            <a:r>
              <a:rPr lang="en-US" sz="1800" dirty="0" err="1"/>
              <a:t>ist</a:t>
            </a:r>
            <a:r>
              <a:rPr lang="en-US" sz="1800" dirty="0"/>
              <a:t> </a:t>
            </a:r>
            <a:r>
              <a:rPr lang="en-US" sz="1800" dirty="0" err="1"/>
              <a:t>mit</a:t>
            </a:r>
            <a:r>
              <a:rPr lang="en-US" sz="1800" dirty="0"/>
              <a:t> </a:t>
            </a:r>
            <a:r>
              <a:rPr lang="en-US" sz="1800" dirty="0" err="1"/>
              <a:t>einer</a:t>
            </a:r>
            <a:r>
              <a:rPr lang="en-US" sz="1800" dirty="0"/>
              <a:t> </a:t>
            </a:r>
            <a:r>
              <a:rPr lang="en-US" sz="1800" dirty="0" err="1"/>
              <a:t>einzigartigen</a:t>
            </a:r>
            <a:r>
              <a:rPr lang="en-US" sz="1800" dirty="0"/>
              <a:t> URL </a:t>
            </a:r>
            <a:r>
              <a:rPr lang="en-US" sz="1800" dirty="0" err="1"/>
              <a:t>verknüpft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Sehr </a:t>
            </a:r>
            <a:r>
              <a:rPr lang="en-US" sz="1800" dirty="0" err="1">
                <a:sym typeface="Wingdings" panose="05000000000000000000" pitchFamily="2" charset="2"/>
              </a:rPr>
              <a:t>hilfreich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beim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Testen</a:t>
            </a:r>
            <a:endParaRPr lang="en-US" sz="18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ym typeface="Wingdings" panose="05000000000000000000" pitchFamily="2" charset="2"/>
              </a:rPr>
              <a:t>Essenzielle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Funktionen</a:t>
            </a:r>
            <a:endParaRPr lang="en-US" sz="1800" dirty="0">
              <a:sym typeface="Wingdings" panose="05000000000000000000" pitchFamily="2" charset="2"/>
            </a:endParaRP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setup(), </a:t>
            </a:r>
            <a:r>
              <a:rPr lang="en-US" sz="1600" dirty="0" err="1">
                <a:sym typeface="Wingdings" panose="05000000000000000000" pitchFamily="2" charset="2"/>
              </a:rPr>
              <a:t>startingPage</a:t>
            </a:r>
            <a:r>
              <a:rPr lang="en-US" sz="1600" dirty="0">
                <a:sym typeface="Wingdings" panose="05000000000000000000" pitchFamily="2" charset="2"/>
              </a:rPr>
              <a:t>()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join()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draw()</a:t>
            </a:r>
            <a:endParaRPr lang="x-none" sz="16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3676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Module - Modell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Game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/>
              <a:t>Kern des </a:t>
            </a:r>
            <a:r>
              <a:rPr lang="en-US" dirty="0" err="1"/>
              <a:t>Modells</a:t>
            </a:r>
            <a:r>
              <a:rPr lang="en-US" dirty="0"/>
              <a:t> und </a:t>
            </a:r>
            <a:r>
              <a:rPr lang="en-US" dirty="0" err="1"/>
              <a:t>Logik</a:t>
            </a:r>
            <a:endParaRPr lang="en-US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setActivePlayer</a:t>
            </a:r>
            <a:r>
              <a:rPr lang="en-US" dirty="0"/>
              <a:t>($</a:t>
            </a:r>
            <a:r>
              <a:rPr lang="en-US" dirty="0" err="1"/>
              <a:t>gameID</a:t>
            </a:r>
            <a:r>
              <a:rPr lang="en-US" dirty="0"/>
              <a:t>)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finishRound</a:t>
            </a:r>
            <a:r>
              <a:rPr lang="en-US" dirty="0"/>
              <a:t>($</a:t>
            </a:r>
            <a:r>
              <a:rPr lang="en-US" dirty="0" err="1"/>
              <a:t>gameID</a:t>
            </a:r>
            <a:r>
              <a:rPr lang="en-US" dirty="0"/>
              <a:t>, $continue)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Player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Teil</a:t>
            </a:r>
            <a:r>
              <a:rPr lang="en-US" dirty="0"/>
              <a:t> des </a:t>
            </a:r>
            <a:r>
              <a:rPr lang="en-US" dirty="0" err="1"/>
              <a:t>Modells</a:t>
            </a:r>
            <a:endParaRPr lang="en-US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Spieler</a:t>
            </a:r>
            <a:r>
              <a:rPr lang="en-US" dirty="0"/>
              <a:t> </a:t>
            </a:r>
            <a:r>
              <a:rPr lang="en-US" dirty="0" err="1"/>
              <a:t>basierte</a:t>
            </a:r>
            <a:r>
              <a:rPr lang="en-US" dirty="0"/>
              <a:t> </a:t>
            </a:r>
            <a:r>
              <a:rPr lang="en-US" dirty="0" err="1"/>
              <a:t>Aktionen</a:t>
            </a:r>
            <a:endParaRPr lang="en-US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setBet</a:t>
            </a:r>
            <a:r>
              <a:rPr lang="en-US" dirty="0"/>
              <a:t>($</a:t>
            </a:r>
            <a:r>
              <a:rPr lang="en-US" dirty="0" err="1"/>
              <a:t>gameID</a:t>
            </a:r>
            <a:r>
              <a:rPr lang="en-US" dirty="0"/>
              <a:t>, $bet)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cardValueOfPlayer</a:t>
            </a:r>
            <a:r>
              <a:rPr lang="en-US" dirty="0"/>
              <a:t>($</a:t>
            </a:r>
            <a:r>
              <a:rPr lang="en-US" dirty="0" err="1"/>
              <a:t>gameID</a:t>
            </a:r>
            <a:r>
              <a:rPr lang="en-US" dirty="0"/>
              <a:t>, $</a:t>
            </a:r>
            <a:r>
              <a:rPr lang="en-US" dirty="0" err="1"/>
              <a:t>playerID</a:t>
            </a:r>
            <a:r>
              <a:rPr lang="en-US" dirty="0"/>
              <a:t>) as </a:t>
            </a:r>
            <a:r>
              <a:rPr lang="en-US" dirty="0" err="1"/>
              <a:t>xs:integer</a:t>
            </a:r>
            <a:endParaRPr lang="en-US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Dealer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Ähnlich</a:t>
            </a:r>
            <a:r>
              <a:rPr lang="en-US" dirty="0"/>
              <a:t>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Spieler</a:t>
            </a:r>
            <a:r>
              <a:rPr lang="en-US" dirty="0"/>
              <a:t>, </a:t>
            </a:r>
            <a:r>
              <a:rPr lang="en-US" dirty="0" err="1"/>
              <a:t>jedoch</a:t>
            </a:r>
            <a:r>
              <a:rPr lang="en-US" dirty="0"/>
              <a:t> </a:t>
            </a:r>
            <a:r>
              <a:rPr lang="en-US" dirty="0" err="1"/>
              <a:t>eigene</a:t>
            </a:r>
            <a:r>
              <a:rPr lang="en-US" dirty="0"/>
              <a:t> </a:t>
            </a:r>
            <a:r>
              <a:rPr lang="en-US" dirty="0" err="1"/>
              <a:t>Entität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eigenes</a:t>
            </a:r>
            <a:r>
              <a:rPr lang="en-US" dirty="0">
                <a:sym typeface="Wingdings" panose="05000000000000000000" pitchFamily="2" charset="2"/>
              </a:rPr>
              <a:t> Modul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cardValueOfDealer</a:t>
            </a:r>
            <a:r>
              <a:rPr lang="en-US" dirty="0">
                <a:sym typeface="Wingdings" panose="05000000000000000000" pitchFamily="2" charset="2"/>
              </a:rPr>
              <a:t>($game) as </a:t>
            </a:r>
            <a:r>
              <a:rPr lang="en-US" dirty="0" err="1">
                <a:sym typeface="Wingdings" panose="05000000000000000000" pitchFamily="2" charset="2"/>
              </a:rPr>
              <a:t>xs:integer</a:t>
            </a:r>
            <a:endParaRPr lang="en-US" dirty="0">
              <a:sym typeface="Wingdings" panose="05000000000000000000" pitchFamily="2" charset="2"/>
            </a:endParaRP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play($</a:t>
            </a:r>
            <a:r>
              <a:rPr lang="en-US" dirty="0" err="1">
                <a:sym typeface="Wingdings" panose="05000000000000000000" pitchFamily="2" charset="2"/>
              </a:rPr>
              <a:t>gameID</a:t>
            </a:r>
            <a:r>
              <a:rPr lang="en-US" dirty="0">
                <a:sym typeface="Wingdings" panose="05000000000000000000" pitchFamily="2" charset="2"/>
              </a:rPr>
              <a:t>) as element(game)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endParaRPr lang="x-non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9450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Einführung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Technologien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Architektur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Herausforderungen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Entwicklung</a:t>
            </a:r>
            <a:r>
              <a:rPr lang="en-US" dirty="0"/>
              <a:t> und </a:t>
            </a:r>
            <a:r>
              <a:rPr lang="en-US" dirty="0" err="1"/>
              <a:t>Organisation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Demo</a:t>
            </a:r>
            <a:endParaRPr lang="x-none" dirty="0"/>
          </a:p>
          <a:p>
            <a:endParaRPr lang="x-non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5171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Simulation von test-</a:t>
            </a:r>
            <a:r>
              <a:rPr lang="en-US" dirty="0" err="1"/>
              <a:t>url</a:t>
            </a:r>
            <a:r>
              <a:rPr lang="en-US" dirty="0"/>
              <a:t> requests (</a:t>
            </a:r>
            <a:r>
              <a:rPr lang="en-US" dirty="0" err="1"/>
              <a:t>im</a:t>
            </a:r>
            <a:r>
              <a:rPr lang="en-US" dirty="0"/>
              <a:t> Controller </a:t>
            </a:r>
            <a:r>
              <a:rPr lang="en-US" dirty="0" err="1"/>
              <a:t>definiert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Testablauf</a:t>
            </a:r>
            <a:r>
              <a:rPr lang="en-US" dirty="0"/>
              <a:t>: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Url</a:t>
            </a:r>
            <a:r>
              <a:rPr lang="en-US" dirty="0"/>
              <a:t> </a:t>
            </a:r>
            <a:r>
              <a:rPr lang="en-US" dirty="0" err="1"/>
              <a:t>Befehl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Browser </a:t>
            </a:r>
            <a:r>
              <a:rPr lang="en-US" dirty="0" err="1"/>
              <a:t>eingeben</a:t>
            </a:r>
            <a:endParaRPr lang="en-US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Ergebnis</a:t>
            </a:r>
            <a:r>
              <a:rPr lang="en-US" dirty="0"/>
              <a:t> </a:t>
            </a:r>
            <a:r>
              <a:rPr lang="en-US" dirty="0" err="1"/>
              <a:t>evaluieren</a:t>
            </a:r>
            <a:endParaRPr lang="en-US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Ggf</a:t>
            </a:r>
            <a:r>
              <a:rPr lang="en-US" dirty="0"/>
              <a:t>. </a:t>
            </a:r>
            <a:r>
              <a:rPr lang="en-US" dirty="0" err="1"/>
              <a:t>Fehler</a:t>
            </a:r>
            <a:r>
              <a:rPr lang="en-US" dirty="0"/>
              <a:t> </a:t>
            </a:r>
            <a:r>
              <a:rPr lang="de-DE" dirty="0"/>
              <a:t>identifizieren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Fehler</a:t>
            </a:r>
            <a:r>
              <a:rPr lang="en-US" dirty="0"/>
              <a:t> </a:t>
            </a:r>
            <a:r>
              <a:rPr lang="en-US" dirty="0" err="1"/>
              <a:t>beheben</a:t>
            </a:r>
            <a:endParaRPr lang="en-US" dirty="0"/>
          </a:p>
          <a:p>
            <a:pPr lvl="3" indent="0">
              <a:buNone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Abgleichen</a:t>
            </a:r>
            <a:r>
              <a:rPr lang="en-US" dirty="0"/>
              <a:t> des </a:t>
            </a:r>
            <a:r>
              <a:rPr lang="en-US" dirty="0" err="1"/>
              <a:t>Zustands</a:t>
            </a:r>
            <a:r>
              <a:rPr lang="en-US" dirty="0"/>
              <a:t> der DB </a:t>
            </a:r>
            <a:r>
              <a:rPr lang="en-US" dirty="0" err="1"/>
              <a:t>mit</a:t>
            </a:r>
            <a:r>
              <a:rPr lang="en-US" dirty="0"/>
              <a:t> dem </a:t>
            </a:r>
            <a:r>
              <a:rPr lang="en-US" dirty="0" err="1"/>
              <a:t>erwarteten</a:t>
            </a:r>
            <a:r>
              <a:rPr lang="en-US" dirty="0"/>
              <a:t> </a:t>
            </a:r>
            <a:r>
              <a:rPr lang="en-US" dirty="0" err="1"/>
              <a:t>Zustand</a:t>
            </a:r>
            <a:endParaRPr lang="en-US" dirty="0">
              <a:sym typeface="Wingdings" panose="05000000000000000000" pitchFamily="2" charset="2"/>
            </a:endParaRP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ym typeface="Wingdings" panose="05000000000000000000" pitchFamily="2" charset="2"/>
              </a:rPr>
              <a:t>Automatisierung</a:t>
            </a:r>
            <a:r>
              <a:rPr lang="en-US" sz="1400" dirty="0">
                <a:sym typeface="Wingdings" panose="05000000000000000000" pitchFamily="2" charset="2"/>
              </a:rPr>
              <a:t> der Tests </a:t>
            </a:r>
            <a:r>
              <a:rPr lang="en-US" sz="1400" dirty="0" err="1">
                <a:sym typeface="Wingdings" panose="05000000000000000000" pitchFamily="2" charset="2"/>
              </a:rPr>
              <a:t>durch</a:t>
            </a:r>
            <a:r>
              <a:rPr lang="en-US" sz="1400" dirty="0">
                <a:sym typeface="Wingdings" panose="05000000000000000000" pitchFamily="2" charset="2"/>
              </a:rPr>
              <a:t> Python Scripts </a:t>
            </a:r>
            <a:r>
              <a:rPr lang="en-US" dirty="0">
                <a:sym typeface="Wingdings" panose="05000000000000000000" pitchFamily="2" charset="2"/>
              </a:rPr>
              <a:t/>
            </a:r>
            <a:br>
              <a:rPr lang="en-US" dirty="0">
                <a:sym typeface="Wingdings" panose="05000000000000000000" pitchFamily="2" charset="2"/>
              </a:rPr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Klassischer</a:t>
            </a:r>
            <a:r>
              <a:rPr lang="en-US" dirty="0"/>
              <a:t> </a:t>
            </a:r>
            <a:r>
              <a:rPr lang="en-US" dirty="0" err="1"/>
              <a:t>Testvorgang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Software Engineering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/>
              <a:t>Unit Tests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/>
              <a:t>Integration Testing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/>
              <a:t>System Testing</a:t>
            </a:r>
            <a:endParaRPr lang="x-non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0686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Einführung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Technologien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Architektur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Herausforderungen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Entwicklung</a:t>
            </a:r>
            <a:r>
              <a:rPr lang="en-US" dirty="0"/>
              <a:t> und </a:t>
            </a:r>
            <a:r>
              <a:rPr lang="en-US" dirty="0" err="1"/>
              <a:t>Organisation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Demo</a:t>
            </a:r>
            <a:endParaRPr lang="x-none" dirty="0"/>
          </a:p>
          <a:p>
            <a:endParaRPr lang="x-non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03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Herausforderungen – Update </a:t>
            </a:r>
            <a:r>
              <a:rPr lang="de-DE" dirty="0" err="1"/>
              <a:t>Constraint</a:t>
            </a:r>
            <a:endParaRPr lang="de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XQuery rein </a:t>
            </a:r>
            <a:r>
              <a:rPr lang="en-US" sz="2000" dirty="0" err="1"/>
              <a:t>funktional</a:t>
            </a:r>
            <a:r>
              <a:rPr lang="en-US" sz="2000" dirty="0"/>
              <a:t> </a:t>
            </a:r>
            <a:r>
              <a:rPr lang="en-US" sz="2000" dirty="0">
                <a:sym typeface="Wingdings" panose="05000000000000000000" pitchFamily="2" charset="2"/>
              </a:rPr>
              <a:t> Update Facility von </a:t>
            </a:r>
            <a:r>
              <a:rPr lang="en-US" sz="2000" dirty="0" err="1">
                <a:sym typeface="Wingdings" panose="05000000000000000000" pitchFamily="2" charset="2"/>
              </a:rPr>
              <a:t>BaseX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erweitert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Xquery</a:t>
            </a:r>
            <a:r>
              <a:rPr lang="en-US" sz="2000" dirty="0">
                <a:sym typeface="Wingdings" panose="05000000000000000000" pitchFamily="2" charset="2"/>
              </a:rPr>
              <a:t> um:</a:t>
            </a:r>
          </a:p>
          <a:p>
            <a:pPr marL="1000125" lvl="4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ym typeface="Wingdings" panose="05000000000000000000" pitchFamily="2" charset="2"/>
              </a:rPr>
              <a:t>Hinzufügen</a:t>
            </a:r>
            <a:r>
              <a:rPr lang="en-US" sz="1800" dirty="0">
                <a:sym typeface="Wingdings" panose="05000000000000000000" pitchFamily="2" charset="2"/>
              </a:rPr>
              <a:t> und </a:t>
            </a:r>
            <a:r>
              <a:rPr lang="en-US" sz="1800" dirty="0" err="1">
                <a:sym typeface="Wingdings" panose="05000000000000000000" pitchFamily="2" charset="2"/>
              </a:rPr>
              <a:t>Löschen</a:t>
            </a:r>
            <a:r>
              <a:rPr lang="en-US" sz="1800" dirty="0">
                <a:sym typeface="Wingdings" panose="05000000000000000000" pitchFamily="2" charset="2"/>
              </a:rPr>
              <a:t> von </a:t>
            </a:r>
            <a:r>
              <a:rPr lang="en-US" sz="1800" dirty="0" err="1">
                <a:sym typeface="Wingdings" panose="05000000000000000000" pitchFamily="2" charset="2"/>
              </a:rPr>
              <a:t>Knoten</a:t>
            </a:r>
            <a:endParaRPr lang="en-US" sz="1800" dirty="0">
              <a:sym typeface="Wingdings" panose="05000000000000000000" pitchFamily="2" charset="2"/>
            </a:endParaRPr>
          </a:p>
          <a:p>
            <a:pPr marL="1000125" lvl="4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ym typeface="Wingdings" panose="05000000000000000000" pitchFamily="2" charset="2"/>
              </a:rPr>
              <a:t>Austauschen</a:t>
            </a:r>
            <a:r>
              <a:rPr lang="en-US" sz="1800" dirty="0">
                <a:sym typeface="Wingdings" panose="05000000000000000000" pitchFamily="2" charset="2"/>
              </a:rPr>
              <a:t> von </a:t>
            </a:r>
            <a:r>
              <a:rPr lang="en-US" sz="1800" dirty="0" err="1">
                <a:sym typeface="Wingdings" panose="05000000000000000000" pitchFamily="2" charset="2"/>
              </a:rPr>
              <a:t>Knoten</a:t>
            </a:r>
            <a:r>
              <a:rPr lang="en-US" sz="1800" dirty="0">
                <a:sym typeface="Wingdings" panose="05000000000000000000" pitchFamily="2" charset="2"/>
              </a:rPr>
              <a:t> (</a:t>
            </a:r>
            <a:r>
              <a:rPr lang="en-US" sz="1800" dirty="0" err="1">
                <a:sym typeface="Wingdings" panose="05000000000000000000" pitchFamily="2" charset="2"/>
              </a:rPr>
              <a:t>oder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nur</a:t>
            </a:r>
            <a:r>
              <a:rPr lang="en-US" sz="1800" dirty="0">
                <a:sym typeface="Wingdings" panose="05000000000000000000" pitchFamily="2" charset="2"/>
              </a:rPr>
              <a:t> den </a:t>
            </a:r>
            <a:r>
              <a:rPr lang="en-US" sz="1800" dirty="0" err="1">
                <a:sym typeface="Wingdings" panose="05000000000000000000" pitchFamily="2" charset="2"/>
              </a:rPr>
              <a:t>Inhalt</a:t>
            </a:r>
            <a:r>
              <a:rPr lang="en-US" sz="1800" dirty="0">
                <a:sym typeface="Wingdings" panose="05000000000000000000" pitchFamily="2" charset="2"/>
              </a:rPr>
              <a:t>)</a:t>
            </a:r>
          </a:p>
          <a:p>
            <a:pPr marL="1000125" lvl="4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ym typeface="Wingdings" panose="05000000000000000000" pitchFamily="2" charset="2"/>
              </a:rPr>
              <a:t>Erstellung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einer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modifizierbaren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Kopie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eines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Knotens</a:t>
            </a:r>
            <a:endParaRPr lang="en-US" sz="1800" dirty="0">
              <a:sym typeface="Wingdings" panose="05000000000000000000" pitchFamily="2" charset="2"/>
            </a:endParaRPr>
          </a:p>
          <a:p>
            <a:endParaRPr lang="en-US" sz="200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Problem: </a:t>
            </a:r>
            <a:r>
              <a:rPr lang="en-US" sz="2000" dirty="0" err="1">
                <a:sym typeface="Wingdings" panose="05000000000000000000" pitchFamily="2" charset="2"/>
              </a:rPr>
              <a:t>Praktizieren</a:t>
            </a:r>
            <a:r>
              <a:rPr lang="en-US" sz="2000" dirty="0">
                <a:sym typeface="Wingdings" panose="05000000000000000000" pitchFamily="2" charset="2"/>
              </a:rPr>
              <a:t> von </a:t>
            </a:r>
            <a:r>
              <a:rPr lang="en-US" sz="2000" dirty="0" err="1">
                <a:sym typeface="Wingdings" panose="05000000000000000000" pitchFamily="2" charset="2"/>
              </a:rPr>
              <a:t>imperativem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Programmierstil</a:t>
            </a:r>
            <a:endParaRPr lang="en-US" sz="2000" dirty="0">
              <a:sym typeface="Wingdings" panose="05000000000000000000" pitchFamily="2" charset="2"/>
            </a:endParaRPr>
          </a:p>
          <a:p>
            <a:endParaRPr lang="en-US" sz="200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ym typeface="Wingdings" panose="05000000000000000000" pitchFamily="2" charset="2"/>
              </a:rPr>
              <a:t>Lösung</a:t>
            </a:r>
            <a:r>
              <a:rPr lang="en-US" sz="2000" dirty="0">
                <a:sym typeface="Wingdings" panose="05000000000000000000" pitchFamily="2" charset="2"/>
              </a:rPr>
              <a:t>: </a:t>
            </a:r>
            <a:r>
              <a:rPr lang="en-US" sz="2000" dirty="0" err="1">
                <a:sym typeface="Wingdings" panose="05000000000000000000" pitchFamily="2" charset="2"/>
              </a:rPr>
              <a:t>Paradigma</a:t>
            </a:r>
            <a:r>
              <a:rPr lang="en-US" sz="2000" dirty="0">
                <a:sym typeface="Wingdings" panose="05000000000000000000" pitchFamily="2" charset="2"/>
              </a:rPr>
              <a:t> der </a:t>
            </a:r>
            <a:r>
              <a:rPr lang="en-US" sz="2000" dirty="0" err="1">
                <a:sym typeface="Wingdings" panose="05000000000000000000" pitchFamily="2" charset="2"/>
              </a:rPr>
              <a:t>funktionalen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Programmierung</a:t>
            </a:r>
            <a:r>
              <a:rPr lang="en-US" sz="2000" dirty="0">
                <a:sym typeface="Wingdings" panose="05000000000000000000" pitchFamily="2" charset="2"/>
              </a:rPr>
              <a:t> und Copy()</a:t>
            </a:r>
          </a:p>
          <a:p>
            <a:r>
              <a:rPr lang="en-US" dirty="0">
                <a:sym typeface="Wingdings" panose="05000000000000000000" pitchFamily="2" charset="2"/>
              </a:rPr>
              <a:t>	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6399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Herausforderung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Browserdarstellung</a:t>
            </a:r>
            <a:endParaRPr lang="en-US" sz="2400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Web Socket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Coronavirus </a:t>
            </a:r>
            <a:r>
              <a:rPr lang="en-US" sz="2400" dirty="0" err="1"/>
              <a:t>Pandemie</a:t>
            </a:r>
            <a:endParaRPr lang="en-US" sz="24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2818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Einführung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Technologien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Architektur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Herausforderungen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Entwicklung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und </a:t>
            </a:r>
            <a:r>
              <a:rPr lang="en-US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Organisation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Demo</a:t>
            </a:r>
            <a:endParaRPr lang="x-none" dirty="0"/>
          </a:p>
          <a:p>
            <a:endParaRPr lang="x-non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2384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endParaRPr lang="en-US" sz="1800" dirty="0"/>
          </a:p>
          <a:p>
            <a:endParaRPr lang="en-US" sz="1800" dirty="0"/>
          </a:p>
          <a:p>
            <a:r>
              <a:rPr lang="en-US" sz="1800" dirty="0" err="1"/>
              <a:t>Aufteilen</a:t>
            </a:r>
            <a:r>
              <a:rPr lang="en-US" sz="1800" dirty="0"/>
              <a:t> in 2er </a:t>
            </a:r>
            <a:r>
              <a:rPr lang="en-US" sz="1800" dirty="0" err="1"/>
              <a:t>Subteams</a:t>
            </a:r>
            <a:r>
              <a:rPr lang="en-US" sz="1800" dirty="0"/>
              <a:t> </a:t>
            </a:r>
            <a:r>
              <a:rPr lang="en-US" sz="1800" dirty="0">
                <a:sym typeface="Wingdings" panose="05000000000000000000" pitchFamily="2" charset="2"/>
              </a:rPr>
              <a:t> front-end und back-end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Bessere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Spezialisierung</a:t>
            </a:r>
            <a:endParaRPr lang="en-US" dirty="0">
              <a:sym typeface="Wingdings" panose="05000000000000000000" pitchFamily="2" charset="2"/>
            </a:endParaRP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Effizienteres</a:t>
            </a:r>
            <a:r>
              <a:rPr lang="en-US" dirty="0">
                <a:sym typeface="Wingdings" panose="05000000000000000000" pitchFamily="2" charset="2"/>
              </a:rPr>
              <a:t> Coding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Agilität</a:t>
            </a:r>
            <a:endParaRPr lang="en-US" dirty="0">
              <a:sym typeface="Wingdings" panose="05000000000000000000" pitchFamily="2" charset="2"/>
            </a:endParaRPr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sz="1800" dirty="0" err="1">
                <a:sym typeface="Wingdings" panose="05000000000000000000" pitchFamily="2" charset="2"/>
              </a:rPr>
              <a:t>Alle</a:t>
            </a:r>
            <a:r>
              <a:rPr lang="en-US" sz="1800" dirty="0">
                <a:sym typeface="Wingdings" panose="05000000000000000000" pitchFamily="2" charset="2"/>
              </a:rPr>
              <a:t> 2-3 </a:t>
            </a:r>
            <a:r>
              <a:rPr lang="en-US" sz="1800" dirty="0" err="1">
                <a:sym typeface="Wingdings" panose="05000000000000000000" pitchFamily="2" charset="2"/>
              </a:rPr>
              <a:t>Wochen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Statusupdates</a:t>
            </a:r>
            <a:endParaRPr lang="en-US" sz="1800" dirty="0">
              <a:sym typeface="Wingdings" panose="05000000000000000000" pitchFamily="2" charset="2"/>
            </a:endParaRP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Zusammenführen</a:t>
            </a:r>
            <a:r>
              <a:rPr lang="en-US" dirty="0">
                <a:sym typeface="Wingdings" panose="05000000000000000000" pitchFamily="2" charset="2"/>
              </a:rPr>
              <a:t> des Codes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Jedes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Teammitlgied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vollständig</a:t>
            </a:r>
            <a:r>
              <a:rPr lang="en-US" dirty="0">
                <a:sym typeface="Wingdings" panose="05000000000000000000" pitchFamily="2" charset="2"/>
              </a:rPr>
              <a:t> in Front und Back </a:t>
            </a:r>
            <a:r>
              <a:rPr lang="en-US" dirty="0" err="1">
                <a:sym typeface="Wingdings" panose="05000000000000000000" pitchFamily="2" charset="2"/>
              </a:rPr>
              <a:t>beteiligt</a:t>
            </a:r>
            <a:r>
              <a:rPr lang="en-US" dirty="0">
                <a:sym typeface="Wingdings" panose="05000000000000000000" pitchFamily="2" charset="2"/>
              </a:rPr>
              <a:t> 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Aufrechterhaltung</a:t>
            </a:r>
            <a:r>
              <a:rPr lang="en-US" dirty="0">
                <a:sym typeface="Wingdings" panose="05000000000000000000" pitchFamily="2" charset="2"/>
              </a:rPr>
              <a:t> der </a:t>
            </a:r>
            <a:r>
              <a:rPr lang="en-US" dirty="0" err="1">
                <a:sym typeface="Wingdings" panose="05000000000000000000" pitchFamily="2" charset="2"/>
              </a:rPr>
              <a:t>Teamsynergie</a:t>
            </a:r>
            <a:endParaRPr lang="en-US" dirty="0">
              <a:sym typeface="Wingdings" panose="05000000000000000000" pitchFamily="2" charset="2"/>
            </a:endParaRPr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5212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Entwicklungsumgebungen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xmlns="" id="{7AA3A8E7-7490-4BA1-92E9-DBF04AD8C4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90" y="2773093"/>
            <a:ext cx="2537429" cy="253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itHub Logos and Usage · GitHub">
            <a:extLst>
              <a:ext uri="{FF2B5EF4-FFF2-40B4-BE49-F238E27FC236}">
                <a16:creationId xmlns:a16="http://schemas.microsoft.com/office/drawing/2014/main" xmlns="" id="{76B085EE-8CBA-459E-B3DA-52B9E1934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018" y="2448826"/>
            <a:ext cx="3185962" cy="318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aseX-Web — Welcome to XML Prague">
            <a:extLst>
              <a:ext uri="{FF2B5EF4-FFF2-40B4-BE49-F238E27FC236}">
                <a16:creationId xmlns:a16="http://schemas.microsoft.com/office/drawing/2014/main" xmlns="" id="{A0B2C168-71D4-47C0-86C2-D7EA3706C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446" y="2984561"/>
            <a:ext cx="2886131" cy="2114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961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17BFDD57-B890-4A69-84CD-A0A29F01D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62" y="2138866"/>
            <a:ext cx="8508999" cy="4699572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/>
          <a:p>
            <a:r>
              <a:rPr lang="en-US" sz="3200" dirty="0">
                <a:latin typeface="Biome" panose="020B0502040204020203" pitchFamily="34" charset="0"/>
                <a:cs typeface="Biome" panose="020B0502040204020203" pitchFamily="34" charset="0"/>
              </a:rPr>
              <a:t>&lt;team&gt;</a:t>
            </a:r>
          </a:p>
          <a:p>
            <a:r>
              <a:rPr lang="en-US" sz="3200" dirty="0">
                <a:latin typeface="Biome" panose="020B0502040204020203" pitchFamily="34" charset="0"/>
                <a:cs typeface="Biome" panose="020B0502040204020203" pitchFamily="34" charset="0"/>
              </a:rPr>
              <a:t>	&lt;Ikbal Yesiltas/&gt;</a:t>
            </a:r>
          </a:p>
          <a:p>
            <a:r>
              <a:rPr lang="en-US" sz="3200" dirty="0">
                <a:latin typeface="Biome" panose="020B0502040204020203" pitchFamily="34" charset="0"/>
                <a:cs typeface="Biome" panose="020B0502040204020203" pitchFamily="34" charset="0"/>
              </a:rPr>
              <a:t>	&lt;Lorenzo </a:t>
            </a:r>
            <a:r>
              <a:rPr lang="en-US" sz="3200" dirty="0" err="1">
                <a:latin typeface="Biome" panose="020B0502040204020203" pitchFamily="34" charset="0"/>
                <a:cs typeface="Biome" panose="020B0502040204020203" pitchFamily="34" charset="0"/>
              </a:rPr>
              <a:t>Brazzi</a:t>
            </a:r>
            <a:r>
              <a:rPr lang="en-US" sz="3200" dirty="0">
                <a:latin typeface="Biome" panose="020B0502040204020203" pitchFamily="34" charset="0"/>
                <a:cs typeface="Biome" panose="020B0502040204020203" pitchFamily="34" charset="0"/>
              </a:rPr>
              <a:t>/&gt;</a:t>
            </a:r>
          </a:p>
          <a:p>
            <a:r>
              <a:rPr lang="en-US" sz="3200" dirty="0">
                <a:latin typeface="Biome" panose="020B0502040204020203" pitchFamily="34" charset="0"/>
                <a:cs typeface="Biome" panose="020B0502040204020203" pitchFamily="34" charset="0"/>
              </a:rPr>
              <a:t>	&lt;Patrick </a:t>
            </a:r>
            <a:r>
              <a:rPr lang="en-US" sz="3200" dirty="0" err="1">
                <a:latin typeface="Biome" panose="020B0502040204020203" pitchFamily="34" charset="0"/>
                <a:cs typeface="Biome" panose="020B0502040204020203" pitchFamily="34" charset="0"/>
              </a:rPr>
              <a:t>Reto</a:t>
            </a:r>
            <a:r>
              <a:rPr lang="en-US" sz="3200" dirty="0">
                <a:latin typeface="Biome" panose="020B0502040204020203" pitchFamily="34" charset="0"/>
                <a:cs typeface="Biome" panose="020B0502040204020203" pitchFamily="34" charset="0"/>
              </a:rPr>
              <a:t>/&gt;</a:t>
            </a:r>
          </a:p>
          <a:p>
            <a:r>
              <a:rPr lang="en-US" sz="3200" dirty="0">
                <a:latin typeface="Biome" panose="020B0502040204020203" pitchFamily="34" charset="0"/>
                <a:cs typeface="Biome" panose="020B0502040204020203" pitchFamily="34" charset="0"/>
              </a:rPr>
              <a:t>	&lt;Markus Zuber/&gt;</a:t>
            </a:r>
          </a:p>
          <a:p>
            <a:r>
              <a:rPr lang="en-US" sz="3200" dirty="0">
                <a:latin typeface="Biome" panose="020B0502040204020203" pitchFamily="34" charset="0"/>
                <a:cs typeface="Biome" panose="020B0502040204020203" pitchFamily="34" charset="0"/>
              </a:rPr>
              <a:t>&lt;/team&gt;</a:t>
            </a:r>
            <a:endParaRPr lang="en-US" sz="4000" dirty="0">
              <a:latin typeface="Biome" panose="020B0502040204020203" pitchFamily="34" charset="0"/>
              <a:cs typeface="Biome" panose="020B0502040204020203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Team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6908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1882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Reflexion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6326821D-BD09-4B8A-A64A-5003EE797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654119"/>
            <a:ext cx="8508999" cy="4699572"/>
          </a:xfrm>
        </p:spPr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400" dirty="0" err="1"/>
              <a:t>Vielen</a:t>
            </a:r>
            <a:r>
              <a:rPr lang="en-US" sz="4400" dirty="0"/>
              <a:t> Dank </a:t>
            </a:r>
            <a:r>
              <a:rPr lang="en-US" sz="4400" dirty="0" err="1"/>
              <a:t>für</a:t>
            </a:r>
            <a:r>
              <a:rPr lang="en-US" sz="4400" dirty="0"/>
              <a:t> die </a:t>
            </a:r>
            <a:r>
              <a:rPr lang="en-US" sz="4400" dirty="0" err="1"/>
              <a:t>Aufmerksamkeit</a:t>
            </a:r>
            <a:r>
              <a:rPr lang="en-US" sz="4400" dirty="0"/>
              <a:t>!</a:t>
            </a:r>
            <a:endParaRPr lang="x-none" sz="4400" dirty="0"/>
          </a:p>
        </p:txBody>
      </p:sp>
    </p:spTree>
    <p:extLst>
      <p:ext uri="{BB962C8B-B14F-4D97-AF65-F5344CB8AC3E}">
        <p14:creationId xmlns:p14="http://schemas.microsoft.com/office/powerpoint/2010/main" val="3470509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Requirements</a:t>
            </a:r>
            <a:r>
              <a:rPr lang="de-DE" dirty="0"/>
              <a:t> Engineering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Welche Anforderungen gibt es?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de-DE" dirty="0"/>
              <a:t>Multi-Client </a:t>
            </a:r>
            <a:r>
              <a:rPr lang="de-DE" dirty="0" err="1"/>
              <a:t>BlackJack</a:t>
            </a:r>
            <a:r>
              <a:rPr lang="de-DE" dirty="0"/>
              <a:t> Web Applikation, insbesondere</a:t>
            </a:r>
            <a:br>
              <a:rPr lang="de-DE" dirty="0"/>
            </a:br>
            <a:r>
              <a:rPr lang="de-DE" dirty="0"/>
              <a:t>mehrere Personen in ihrem eigenen Browser spielen gemeinsam ein Spiel,</a:t>
            </a:r>
            <a:br>
              <a:rPr lang="de-DE" dirty="0"/>
            </a:br>
            <a:r>
              <a:rPr lang="de-DE" dirty="0"/>
              <a:t>mehrere Spiele gleichzeitig spielbar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de-DE" dirty="0"/>
              <a:t>Implementiert (ausschließlich) durch den XML Stack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de-DE" dirty="0"/>
              <a:t>Serverseitig: </a:t>
            </a:r>
            <a:r>
              <a:rPr lang="de-DE" dirty="0" err="1"/>
              <a:t>Xquery</a:t>
            </a:r>
            <a:r>
              <a:rPr lang="de-DE" dirty="0"/>
              <a:t>, </a:t>
            </a:r>
            <a:r>
              <a:rPr lang="de-DE" dirty="0" err="1"/>
              <a:t>BaseX</a:t>
            </a:r>
            <a:r>
              <a:rPr lang="de-DE" dirty="0"/>
              <a:t>, </a:t>
            </a:r>
            <a:r>
              <a:rPr lang="de-DE" dirty="0" err="1"/>
              <a:t>Jetty</a:t>
            </a:r>
            <a:r>
              <a:rPr lang="de-DE" dirty="0"/>
              <a:t>, </a:t>
            </a:r>
            <a:r>
              <a:rPr lang="de-DE" dirty="0" err="1"/>
              <a:t>RestXQ</a:t>
            </a:r>
            <a:endParaRPr lang="de-DE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de-DE" dirty="0"/>
              <a:t>Clientseitig:	</a:t>
            </a:r>
            <a:r>
              <a:rPr lang="de-DE" dirty="0" err="1"/>
              <a:t>WebSocket</a:t>
            </a:r>
            <a:r>
              <a:rPr lang="de-DE" dirty="0"/>
              <a:t>, HTML Transformation durch XSLT, eingebettete SVGs 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de-DE" dirty="0"/>
              <a:t>Klare und strukturierte Dokumentation mittels </a:t>
            </a:r>
            <a:r>
              <a:rPr lang="de-DE" dirty="0" err="1"/>
              <a:t>DocBook</a:t>
            </a:r>
            <a:endParaRPr lang="de-DE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Welche besonderen Faktoren gibt es zu beachten?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de-DE" dirty="0"/>
              <a:t>Umgang mit dem Update </a:t>
            </a:r>
            <a:r>
              <a:rPr lang="de-DE" dirty="0" err="1"/>
              <a:t>Constraint</a:t>
            </a:r>
            <a:endParaRPr lang="de-DE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de-DE" dirty="0"/>
              <a:t>SVG Parametrisierung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de-DE" dirty="0"/>
              <a:t>Software Architektur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de-DE" dirty="0"/>
              <a:t>Kommunikation nach dem REST Prinzip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09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Einführung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Technologien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Architektur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Herausforderungen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Entwicklung</a:t>
            </a:r>
            <a:r>
              <a:rPr lang="en-US" dirty="0"/>
              <a:t> und </a:t>
            </a:r>
            <a:r>
              <a:rPr lang="de-DE" dirty="0"/>
              <a:t>Organisation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Demo</a:t>
            </a:r>
            <a:endParaRPr lang="x-none" dirty="0"/>
          </a:p>
          <a:p>
            <a:endParaRPr lang="x-non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0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XQuery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XSLT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SVG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DocBook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BaseX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Maven</a:t>
            </a:r>
            <a:endParaRPr lang="x-none" sz="24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630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BlackJack | XLink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 - XML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Markup </a:t>
            </a:r>
            <a:r>
              <a:rPr lang="de-DE" dirty="0"/>
              <a:t>Sprache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Definiert </a:t>
            </a:r>
            <a:r>
              <a:rPr lang="en-US" dirty="0" err="1"/>
              <a:t>Regeln</a:t>
            </a:r>
            <a:r>
              <a:rPr lang="en-US" dirty="0"/>
              <a:t>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Kodierung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von </a:t>
            </a:r>
            <a:r>
              <a:rPr lang="en-US" dirty="0" err="1"/>
              <a:t>Daten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Datenbank</a:t>
            </a:r>
            <a:r>
              <a:rPr lang="en-US" dirty="0"/>
              <a:t> des </a:t>
            </a:r>
            <a:r>
              <a:rPr lang="en-US" dirty="0" err="1"/>
              <a:t>Projekts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riesiges</a:t>
            </a:r>
            <a:r>
              <a:rPr lang="en-US" dirty="0"/>
              <a:t> XML </a:t>
            </a:r>
            <a:r>
              <a:rPr lang="en-US" dirty="0" err="1"/>
              <a:t>Dokument</a:t>
            </a:r>
            <a:endParaRPr lang="x-non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3B48A6DB-E877-49DB-8837-7B962E05B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510" y="1669621"/>
            <a:ext cx="5231908" cy="461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23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 - </a:t>
            </a:r>
            <a:r>
              <a:rPr lang="de-DE" dirty="0" err="1"/>
              <a:t>XQuery</a:t>
            </a:r>
            <a:endParaRPr lang="de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Funktionale</a:t>
            </a:r>
            <a:r>
              <a:rPr lang="en-US" dirty="0"/>
              <a:t>- und </a:t>
            </a:r>
            <a:r>
              <a:rPr lang="en-US" dirty="0" err="1"/>
              <a:t>Abfragesprache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Extrahiert</a:t>
            </a:r>
            <a:r>
              <a:rPr lang="en-US" dirty="0"/>
              <a:t> </a:t>
            </a: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XML </a:t>
            </a:r>
            <a:r>
              <a:rPr lang="en-US" dirty="0" err="1"/>
              <a:t>Dokumenten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Nutzt</a:t>
            </a:r>
            <a:r>
              <a:rPr lang="en-US" dirty="0"/>
              <a:t> </a:t>
            </a:r>
            <a:r>
              <a:rPr lang="en-US" dirty="0" err="1"/>
              <a:t>Xpath</a:t>
            </a:r>
            <a:r>
              <a:rPr lang="en-US" dirty="0"/>
              <a:t> um </a:t>
            </a:r>
            <a:r>
              <a:rPr lang="en-US" dirty="0" err="1"/>
              <a:t>Knoten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Dokument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selektieren</a:t>
            </a:r>
            <a:endParaRPr lang="x-non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0F857CA9-8B68-451A-8B08-9F61C4021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821274"/>
            <a:ext cx="9144000" cy="228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959285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D4FD95B4-ED9B-E343-B70F-8C404733D84C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E7490A93-BEAC-FC49-93F3-0CC1118C542C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DDB14AD-D1C4-854B-AC86-049FDE8761EC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F4851FE-32D1-2D41-BECA-D90EB3BB8DB1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13591B48-8E13-6247-8040-92522EC77656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BAD62DF3-579B-3B4C-BB35-887AD0E01A2D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 (1)</Template>
  <TotalTime>0</TotalTime>
  <Words>1254</Words>
  <Application>Microsoft Office PowerPoint</Application>
  <PresentationFormat>Bildschirmpräsentation (4:3)</PresentationFormat>
  <Paragraphs>416</Paragraphs>
  <Slides>41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41</vt:i4>
      </vt:variant>
    </vt:vector>
  </HeadingPairs>
  <TitlesOfParts>
    <vt:vector size="53" baseType="lpstr">
      <vt:lpstr>Arial</vt:lpstr>
      <vt:lpstr>Biome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Bachelor Praktikum – XML Technologien</vt:lpstr>
      <vt:lpstr>Agenda</vt:lpstr>
      <vt:lpstr>Agenda</vt:lpstr>
      <vt:lpstr>Das Team</vt:lpstr>
      <vt:lpstr>Requirements Engineering</vt:lpstr>
      <vt:lpstr>Agenda</vt:lpstr>
      <vt:lpstr>Technologien </vt:lpstr>
      <vt:lpstr>Technologien - XML</vt:lpstr>
      <vt:lpstr>Technologien - XQuery</vt:lpstr>
      <vt:lpstr>Technologien - XSLT</vt:lpstr>
      <vt:lpstr>Technologien - SVG</vt:lpstr>
      <vt:lpstr>Technologien - HTML</vt:lpstr>
      <vt:lpstr>Technologien - DocBook </vt:lpstr>
      <vt:lpstr>Technologien - BaseX</vt:lpstr>
      <vt:lpstr>Technologien - Maven</vt:lpstr>
      <vt:lpstr>Agenda</vt:lpstr>
      <vt:lpstr>Design</vt:lpstr>
      <vt:lpstr>Desing - Tisch</vt:lpstr>
      <vt:lpstr>Desing - Karten</vt:lpstr>
      <vt:lpstr>Desing - Chips</vt:lpstr>
      <vt:lpstr>Desing - Spielknöpfe</vt:lpstr>
      <vt:lpstr>Design – Spieldesign</vt:lpstr>
      <vt:lpstr>Design – Spieldesign</vt:lpstr>
      <vt:lpstr>Design – Spieldesign</vt:lpstr>
      <vt:lpstr>Design – Spieldesign Rundenablauf </vt:lpstr>
      <vt:lpstr>Agenda</vt:lpstr>
      <vt:lpstr>Model View Controller</vt:lpstr>
      <vt:lpstr>Client – Server Architektur</vt:lpstr>
      <vt:lpstr>Klassendiagramm</vt:lpstr>
      <vt:lpstr>Module - Controller</vt:lpstr>
      <vt:lpstr>Module - Modell</vt:lpstr>
      <vt:lpstr>Agenda</vt:lpstr>
      <vt:lpstr>Testing</vt:lpstr>
      <vt:lpstr>Agenda</vt:lpstr>
      <vt:lpstr>Herausforderungen – Update Constraint</vt:lpstr>
      <vt:lpstr>Herausforderung</vt:lpstr>
      <vt:lpstr>Agenda</vt:lpstr>
      <vt:lpstr>Entwicklung</vt:lpstr>
      <vt:lpstr>Entwicklungsumgebungen</vt:lpstr>
      <vt:lpstr>Demo</vt:lpstr>
      <vt:lpstr>Reflexion</vt:lpstr>
    </vt:vector>
  </TitlesOfParts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Bachelor Praktikum – XML Technologien</dc:title>
  <dc:creator>Ikbal Yesiltas</dc:creator>
  <cp:lastModifiedBy>Patrick</cp:lastModifiedBy>
  <cp:revision>56</cp:revision>
  <cp:lastPrinted>2015-07-30T14:04:45Z</cp:lastPrinted>
  <dcterms:created xsi:type="dcterms:W3CDTF">2020-04-12T10:17:23Z</dcterms:created>
  <dcterms:modified xsi:type="dcterms:W3CDTF">2020-04-16T11:24:38Z</dcterms:modified>
</cp:coreProperties>
</file>